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7" r:id="rId2"/>
    <p:sldId id="257" r:id="rId3"/>
    <p:sldId id="278" r:id="rId4"/>
    <p:sldId id="275" r:id="rId5"/>
    <p:sldId id="276" r:id="rId6"/>
    <p:sldId id="261" r:id="rId7"/>
    <p:sldId id="258" r:id="rId8"/>
    <p:sldId id="259" r:id="rId9"/>
    <p:sldId id="260" r:id="rId10"/>
    <p:sldId id="262" r:id="rId11"/>
    <p:sldId id="271" r:id="rId12"/>
    <p:sldId id="274" r:id="rId13"/>
    <p:sldId id="263" r:id="rId14"/>
    <p:sldId id="269" r:id="rId15"/>
    <p:sldId id="264" r:id="rId16"/>
    <p:sldId id="268" r:id="rId17"/>
    <p:sldId id="265" r:id="rId18"/>
    <p:sldId id="270" r:id="rId19"/>
    <p:sldId id="272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52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70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72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1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74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49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66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60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14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38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1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3AAC5-615F-4498-8A91-7D10381B2A4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35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lab.research.google.com/drive/1PNyl5kIR6DC3Wm9g0pjw5vuS2nyDFgEM#scrollTo=s7sMeoQ52ra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5ECA-40E0-4D6E-8B49-6F132181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Industrial Computer Vision</a:t>
            </a:r>
            <a:br>
              <a:rPr lang="de-DE" b="1" dirty="0"/>
            </a:br>
            <a:r>
              <a:rPr lang="de-DE" sz="2000" b="1" dirty="0" err="1"/>
              <a:t>Detection</a:t>
            </a:r>
            <a:r>
              <a:rPr lang="de-DE" sz="2000" b="1" dirty="0"/>
              <a:t>, </a:t>
            </a:r>
            <a:r>
              <a:rPr lang="de-DE" sz="2000" b="1" dirty="0" err="1"/>
              <a:t>Identification</a:t>
            </a:r>
            <a:r>
              <a:rPr lang="de-DE" sz="2000" b="1" dirty="0"/>
              <a:t> and Tracking of Lego Bricks</a:t>
            </a:r>
            <a:endParaRPr lang="en-GB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2ABE9-B6F8-4E1F-8739-D414BE83C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Group 1</a:t>
            </a:r>
            <a:r>
              <a:rPr lang="en-GB" dirty="0"/>
              <a:t> - Pascal </a:t>
            </a:r>
            <a:r>
              <a:rPr lang="en-GB" dirty="0" err="1"/>
              <a:t>Hövel</a:t>
            </a:r>
            <a:r>
              <a:rPr lang="en-GB" dirty="0"/>
              <a:t> (101625), </a:t>
            </a:r>
            <a:r>
              <a:rPr lang="en-GB" dirty="0" err="1"/>
              <a:t>Korbinian</a:t>
            </a:r>
            <a:r>
              <a:rPr lang="en-GB" dirty="0"/>
              <a:t> </a:t>
            </a:r>
            <a:r>
              <a:rPr lang="en-GB" dirty="0" err="1"/>
              <a:t>Hörmann</a:t>
            </a:r>
            <a:r>
              <a:rPr lang="en-GB" dirty="0"/>
              <a:t> (105766)</a:t>
            </a:r>
          </a:p>
          <a:p>
            <a:r>
              <a:rPr lang="en-GB" dirty="0"/>
              <a:t>Final presentation 21.06.2021</a:t>
            </a:r>
            <a:endParaRPr lang="de-DE" dirty="0"/>
          </a:p>
        </p:txBody>
      </p:sp>
      <p:pic>
        <p:nvPicPr>
          <p:cNvPr id="1026" name="Picture 2" descr="Universidade de Aveiro – Estude Em Portugal">
            <a:extLst>
              <a:ext uri="{FF2B5EF4-FFF2-40B4-BE49-F238E27FC236}">
                <a16:creationId xmlns:a16="http://schemas.microsoft.com/office/drawing/2014/main" id="{BC057323-F4D6-48FD-94DB-D67EF917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46" y="660786"/>
            <a:ext cx="2789604" cy="10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886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E627-94B1-4121-8C95-FE6ECEE2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831631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Generation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A12BF-4166-4BC3-A7FF-E77329C35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Goal: </a:t>
            </a:r>
            <a:r>
              <a:rPr lang="en-US" sz="2000" dirty="0"/>
              <a:t>Build a labeled dataset of Lego pieces, on which the object classification model can be trained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Demo: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image_acquisition.py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33DB83F-DF08-486E-BBA0-1103D862442D}"/>
              </a:ext>
            </a:extLst>
          </p:cNvPr>
          <p:cNvSpPr/>
          <p:nvPr/>
        </p:nvSpPr>
        <p:spPr>
          <a:xfrm>
            <a:off x="4639055" y="0"/>
            <a:ext cx="7552945" cy="689149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1E8E99-247F-448C-AAA9-957F73180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9"/>
          <a:stretch/>
        </p:blipFill>
        <p:spPr>
          <a:xfrm>
            <a:off x="5453793" y="4340231"/>
            <a:ext cx="5923469" cy="2551264"/>
          </a:xfrm>
          <a:prstGeom prst="rect">
            <a:avLst/>
          </a:prstGeom>
          <a:effectLst/>
        </p:spPr>
      </p:pic>
      <p:pic>
        <p:nvPicPr>
          <p:cNvPr id="49" name="Picture 4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AF24BD-D4DC-4969-9C21-E066483B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93" y="0"/>
            <a:ext cx="5923469" cy="2341982"/>
          </a:xfrm>
          <a:prstGeom prst="rect">
            <a:avLst/>
          </a:prstGeom>
        </p:spPr>
      </p:pic>
      <p:pic>
        <p:nvPicPr>
          <p:cNvPr id="51" name="Picture 5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1BF66D-B9E6-4D53-A886-E22564B32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" b="12029"/>
          <a:stretch/>
        </p:blipFill>
        <p:spPr>
          <a:xfrm>
            <a:off x="5453793" y="1767678"/>
            <a:ext cx="5923469" cy="25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4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AA0E0B-F56B-4034-A0B2-D831739F44E7}"/>
              </a:ext>
            </a:extLst>
          </p:cNvPr>
          <p:cNvSpPr/>
          <p:nvPr/>
        </p:nvSpPr>
        <p:spPr>
          <a:xfrm>
            <a:off x="4639055" y="0"/>
            <a:ext cx="7552945" cy="689149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7CFE4FE-119F-4457-9038-64A867C4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7" y="0"/>
            <a:ext cx="5543550" cy="689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F5A545E-1234-49E7-83F7-F101C2E53033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831631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Data Generation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B891CEA-59CD-4DC6-BBCE-EDBB0A493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/>
              <a:t>Final dataset:</a:t>
            </a:r>
            <a:r>
              <a:rPr lang="en-US" sz="2000" dirty="0"/>
              <a:t> ~ 1100 images (224, 224, RGB encoded) of 5 different classes</a:t>
            </a:r>
          </a:p>
          <a:p>
            <a:endParaRPr lang="en-GB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0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7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AEA5E-9D31-45D3-B609-85C1BBD0E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90924"/>
            <a:ext cx="9805015" cy="888268"/>
          </a:xfrm>
        </p:spPr>
        <p:txBody>
          <a:bodyPr>
            <a:normAutofit/>
          </a:bodyPr>
          <a:lstStyle/>
          <a:p>
            <a:pPr algn="l"/>
            <a:r>
              <a:rPr lang="de-DE"/>
              <a:t>The data is split into training, validation and test data (80, 10, 10)</a:t>
            </a:r>
          </a:p>
          <a:p>
            <a:pPr algn="l"/>
            <a:r>
              <a:rPr lang="de-DE"/>
              <a:t>The ditribution of the different labels is fairly even in each sub data set</a:t>
            </a:r>
            <a:endParaRPr lang="en-GB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FD7AE0B-1653-4367-B318-96CFC992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1168" y="3218987"/>
            <a:ext cx="3797536" cy="26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9D0C2B-30CE-4561-901A-36B0875C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386" y="3218987"/>
            <a:ext cx="3797536" cy="26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A9CFEB-2FD9-437B-AF13-2E70CA09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97" y="3228281"/>
            <a:ext cx="3797536" cy="26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060DA78-F3FE-4435-BB8B-A30565EAA39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/>
              <a:t>Split the data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99216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FD2F09-F763-4D56-BBE4-E7F6F21A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78"/>
            <a:ext cx="10515600" cy="1325563"/>
          </a:xfrm>
        </p:spPr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on GPU </a:t>
            </a:r>
            <a:r>
              <a:rPr lang="de-DE" sz="3200" dirty="0"/>
              <a:t>(</a:t>
            </a:r>
            <a:r>
              <a:rPr lang="de-DE" sz="3200" dirty="0">
                <a:hlinkClick r:id="rId2"/>
              </a:rPr>
              <a:t>Google </a:t>
            </a:r>
            <a:r>
              <a:rPr lang="de-DE" sz="3200" dirty="0" err="1">
                <a:hlinkClick r:id="rId2"/>
              </a:rPr>
              <a:t>Colab</a:t>
            </a:r>
            <a:r>
              <a:rPr lang="de-DE" sz="3200" dirty="0"/>
              <a:t>)</a:t>
            </a:r>
            <a:endParaRPr lang="en-GB" sz="32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B6354D2-A8EA-41A9-960A-668116893CC5}"/>
              </a:ext>
            </a:extLst>
          </p:cNvPr>
          <p:cNvSpPr/>
          <p:nvPr/>
        </p:nvSpPr>
        <p:spPr>
          <a:xfrm>
            <a:off x="328752" y="1464597"/>
            <a:ext cx="1921473" cy="715019"/>
          </a:xfrm>
          <a:custGeom>
            <a:avLst/>
            <a:gdLst>
              <a:gd name="connsiteX0" fmla="*/ 0 w 1921473"/>
              <a:gd name="connsiteY0" fmla="*/ 71502 h 715019"/>
              <a:gd name="connsiteX1" fmla="*/ 71502 w 1921473"/>
              <a:gd name="connsiteY1" fmla="*/ 0 h 715019"/>
              <a:gd name="connsiteX2" fmla="*/ 1849971 w 1921473"/>
              <a:gd name="connsiteY2" fmla="*/ 0 h 715019"/>
              <a:gd name="connsiteX3" fmla="*/ 1921473 w 1921473"/>
              <a:gd name="connsiteY3" fmla="*/ 71502 h 715019"/>
              <a:gd name="connsiteX4" fmla="*/ 1921473 w 1921473"/>
              <a:gd name="connsiteY4" fmla="*/ 643517 h 715019"/>
              <a:gd name="connsiteX5" fmla="*/ 1849971 w 1921473"/>
              <a:gd name="connsiteY5" fmla="*/ 715019 h 715019"/>
              <a:gd name="connsiteX6" fmla="*/ 71502 w 1921473"/>
              <a:gd name="connsiteY6" fmla="*/ 715019 h 715019"/>
              <a:gd name="connsiteX7" fmla="*/ 0 w 1921473"/>
              <a:gd name="connsiteY7" fmla="*/ 643517 h 715019"/>
              <a:gd name="connsiteX8" fmla="*/ 0 w 1921473"/>
              <a:gd name="connsiteY8" fmla="*/ 71502 h 71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715019">
                <a:moveTo>
                  <a:pt x="0" y="71502"/>
                </a:moveTo>
                <a:cubicBezTo>
                  <a:pt x="0" y="32013"/>
                  <a:pt x="32013" y="0"/>
                  <a:pt x="71502" y="0"/>
                </a:cubicBezTo>
                <a:lnTo>
                  <a:pt x="1849971" y="0"/>
                </a:lnTo>
                <a:cubicBezTo>
                  <a:pt x="1889460" y="0"/>
                  <a:pt x="1921473" y="32013"/>
                  <a:pt x="1921473" y="71502"/>
                </a:cubicBezTo>
                <a:lnTo>
                  <a:pt x="1921473" y="643517"/>
                </a:lnTo>
                <a:cubicBezTo>
                  <a:pt x="1921473" y="683006"/>
                  <a:pt x="1889460" y="715019"/>
                  <a:pt x="1849971" y="715019"/>
                </a:cubicBezTo>
                <a:lnTo>
                  <a:pt x="71502" y="715019"/>
                </a:lnTo>
                <a:cubicBezTo>
                  <a:pt x="32013" y="715019"/>
                  <a:pt x="0" y="683006"/>
                  <a:pt x="0" y="643517"/>
                </a:cubicBezTo>
                <a:lnTo>
                  <a:pt x="0" y="715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44" tIns="85344" rIns="85344" bIns="28406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kern="1200" dirty="0" err="1"/>
              <a:t>Convert</a:t>
            </a:r>
            <a:r>
              <a:rPr lang="de-DE" sz="1200" kern="1200" dirty="0"/>
              <a:t> </a:t>
            </a:r>
            <a:r>
              <a:rPr lang="de-DE" sz="1200" kern="1200" dirty="0" err="1"/>
              <a:t>dataset</a:t>
            </a:r>
            <a:r>
              <a:rPr lang="de-DE" sz="1200" kern="1200" dirty="0"/>
              <a:t> </a:t>
            </a:r>
            <a:r>
              <a:rPr lang="de-DE" sz="1200" kern="1200" dirty="0" err="1"/>
              <a:t>to</a:t>
            </a:r>
            <a:r>
              <a:rPr lang="de-DE" sz="1200" kern="1200" dirty="0"/>
              <a:t> </a:t>
            </a:r>
            <a:r>
              <a:rPr lang="de-DE" sz="1200" kern="1200" dirty="0" err="1"/>
              <a:t>grayscale</a:t>
            </a:r>
            <a:r>
              <a:rPr lang="de-DE" sz="1200" kern="1200" dirty="0"/>
              <a:t> </a:t>
            </a:r>
            <a:r>
              <a:rPr lang="de-DE" sz="1200" kern="1200" dirty="0" err="1"/>
              <a:t>images</a:t>
            </a:r>
            <a:endParaRPr lang="en-GB" sz="1200" kern="12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6964C1A-025B-4C9D-A264-047AD0C0550C}"/>
              </a:ext>
            </a:extLst>
          </p:cNvPr>
          <p:cNvSpPr/>
          <p:nvPr/>
        </p:nvSpPr>
        <p:spPr>
          <a:xfrm>
            <a:off x="721922" y="1941277"/>
            <a:ext cx="1921473" cy="1339980"/>
          </a:xfrm>
          <a:custGeom>
            <a:avLst/>
            <a:gdLst>
              <a:gd name="connsiteX0" fmla="*/ 0 w 1921473"/>
              <a:gd name="connsiteY0" fmla="*/ 133998 h 1339980"/>
              <a:gd name="connsiteX1" fmla="*/ 133998 w 1921473"/>
              <a:gd name="connsiteY1" fmla="*/ 0 h 1339980"/>
              <a:gd name="connsiteX2" fmla="*/ 1787475 w 1921473"/>
              <a:gd name="connsiteY2" fmla="*/ 0 h 1339980"/>
              <a:gd name="connsiteX3" fmla="*/ 1921473 w 1921473"/>
              <a:gd name="connsiteY3" fmla="*/ 133998 h 1339980"/>
              <a:gd name="connsiteX4" fmla="*/ 1921473 w 1921473"/>
              <a:gd name="connsiteY4" fmla="*/ 1205982 h 1339980"/>
              <a:gd name="connsiteX5" fmla="*/ 1787475 w 1921473"/>
              <a:gd name="connsiteY5" fmla="*/ 1339980 h 1339980"/>
              <a:gd name="connsiteX6" fmla="*/ 133998 w 1921473"/>
              <a:gd name="connsiteY6" fmla="*/ 1339980 h 1339980"/>
              <a:gd name="connsiteX7" fmla="*/ 0 w 1921473"/>
              <a:gd name="connsiteY7" fmla="*/ 1205982 h 1339980"/>
              <a:gd name="connsiteX8" fmla="*/ 0 w 1921473"/>
              <a:gd name="connsiteY8" fmla="*/ 133998 h 133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1339980">
                <a:moveTo>
                  <a:pt x="0" y="133998"/>
                </a:moveTo>
                <a:cubicBezTo>
                  <a:pt x="0" y="59993"/>
                  <a:pt x="59993" y="0"/>
                  <a:pt x="133998" y="0"/>
                </a:cubicBezTo>
                <a:lnTo>
                  <a:pt x="1787475" y="0"/>
                </a:lnTo>
                <a:cubicBezTo>
                  <a:pt x="1861480" y="0"/>
                  <a:pt x="1921473" y="59993"/>
                  <a:pt x="1921473" y="133998"/>
                </a:cubicBezTo>
                <a:lnTo>
                  <a:pt x="1921473" y="1205982"/>
                </a:lnTo>
                <a:cubicBezTo>
                  <a:pt x="1921473" y="1279987"/>
                  <a:pt x="1861480" y="1339980"/>
                  <a:pt x="1787475" y="1339980"/>
                </a:cubicBezTo>
                <a:lnTo>
                  <a:pt x="133998" y="1339980"/>
                </a:lnTo>
                <a:cubicBezTo>
                  <a:pt x="59993" y="1339980"/>
                  <a:pt x="0" y="1279987"/>
                  <a:pt x="0" y="1205982"/>
                </a:cubicBezTo>
                <a:lnTo>
                  <a:pt x="0" y="13399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591" tIns="124591" rIns="124591" bIns="124591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 err="1"/>
              <a:t>Reduces</a:t>
            </a:r>
            <a:r>
              <a:rPr lang="de-DE" sz="1200" kern="1200" dirty="0"/>
              <a:t> </a:t>
            </a:r>
            <a:r>
              <a:rPr lang="de-DE" sz="1200" kern="1200" dirty="0" err="1"/>
              <a:t>input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Focus on </a:t>
            </a:r>
            <a:r>
              <a:rPr lang="de-DE" sz="1200" kern="1200" dirty="0" err="1"/>
              <a:t>shapes</a:t>
            </a:r>
            <a:r>
              <a:rPr lang="de-DE" sz="1200" kern="1200" dirty="0"/>
              <a:t>, not </a:t>
            </a:r>
            <a:r>
              <a:rPr lang="de-DE" sz="1200" kern="1200" dirty="0" err="1"/>
              <a:t>colors</a:t>
            </a:r>
            <a:r>
              <a:rPr lang="de-DE" sz="1200" kern="1200" dirty="0"/>
              <a:t> </a:t>
            </a:r>
            <a:endParaRPr lang="en-GB" sz="12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8926EB-1190-4731-B35D-BD944EE7FA90}"/>
              </a:ext>
            </a:extLst>
          </p:cNvPr>
          <p:cNvSpPr/>
          <p:nvPr/>
        </p:nvSpPr>
        <p:spPr>
          <a:xfrm>
            <a:off x="2541450" y="1463702"/>
            <a:ext cx="617395" cy="478470"/>
          </a:xfrm>
          <a:custGeom>
            <a:avLst/>
            <a:gdLst>
              <a:gd name="connsiteX0" fmla="*/ 0 w 617395"/>
              <a:gd name="connsiteY0" fmla="*/ 95694 h 478470"/>
              <a:gd name="connsiteX1" fmla="*/ 378160 w 617395"/>
              <a:gd name="connsiteY1" fmla="*/ 95694 h 478470"/>
              <a:gd name="connsiteX2" fmla="*/ 378160 w 617395"/>
              <a:gd name="connsiteY2" fmla="*/ 0 h 478470"/>
              <a:gd name="connsiteX3" fmla="*/ 617395 w 617395"/>
              <a:gd name="connsiteY3" fmla="*/ 239235 h 478470"/>
              <a:gd name="connsiteX4" fmla="*/ 378160 w 617395"/>
              <a:gd name="connsiteY4" fmla="*/ 478470 h 478470"/>
              <a:gd name="connsiteX5" fmla="*/ 378160 w 617395"/>
              <a:gd name="connsiteY5" fmla="*/ 382776 h 478470"/>
              <a:gd name="connsiteX6" fmla="*/ 0 w 617395"/>
              <a:gd name="connsiteY6" fmla="*/ 382776 h 478470"/>
              <a:gd name="connsiteX7" fmla="*/ 0 w 617395"/>
              <a:gd name="connsiteY7" fmla="*/ 95694 h 47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395" h="478470">
                <a:moveTo>
                  <a:pt x="0" y="95694"/>
                </a:moveTo>
                <a:lnTo>
                  <a:pt x="378160" y="95694"/>
                </a:lnTo>
                <a:lnTo>
                  <a:pt x="378160" y="0"/>
                </a:lnTo>
                <a:lnTo>
                  <a:pt x="617395" y="239235"/>
                </a:lnTo>
                <a:lnTo>
                  <a:pt x="378160" y="478470"/>
                </a:lnTo>
                <a:lnTo>
                  <a:pt x="378160" y="382776"/>
                </a:lnTo>
                <a:lnTo>
                  <a:pt x="0" y="382776"/>
                </a:lnTo>
                <a:lnTo>
                  <a:pt x="0" y="956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694" rIns="143541" bIns="95694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312304-A939-4FBD-8C0D-D77476AEEC81}"/>
              </a:ext>
            </a:extLst>
          </p:cNvPr>
          <p:cNvSpPr/>
          <p:nvPr/>
        </p:nvSpPr>
        <p:spPr>
          <a:xfrm>
            <a:off x="3415123" y="1464597"/>
            <a:ext cx="1921473" cy="715019"/>
          </a:xfrm>
          <a:custGeom>
            <a:avLst/>
            <a:gdLst>
              <a:gd name="connsiteX0" fmla="*/ 0 w 1921473"/>
              <a:gd name="connsiteY0" fmla="*/ 71502 h 715019"/>
              <a:gd name="connsiteX1" fmla="*/ 71502 w 1921473"/>
              <a:gd name="connsiteY1" fmla="*/ 0 h 715019"/>
              <a:gd name="connsiteX2" fmla="*/ 1849971 w 1921473"/>
              <a:gd name="connsiteY2" fmla="*/ 0 h 715019"/>
              <a:gd name="connsiteX3" fmla="*/ 1921473 w 1921473"/>
              <a:gd name="connsiteY3" fmla="*/ 71502 h 715019"/>
              <a:gd name="connsiteX4" fmla="*/ 1921473 w 1921473"/>
              <a:gd name="connsiteY4" fmla="*/ 643517 h 715019"/>
              <a:gd name="connsiteX5" fmla="*/ 1849971 w 1921473"/>
              <a:gd name="connsiteY5" fmla="*/ 715019 h 715019"/>
              <a:gd name="connsiteX6" fmla="*/ 71502 w 1921473"/>
              <a:gd name="connsiteY6" fmla="*/ 715019 h 715019"/>
              <a:gd name="connsiteX7" fmla="*/ 0 w 1921473"/>
              <a:gd name="connsiteY7" fmla="*/ 643517 h 715019"/>
              <a:gd name="connsiteX8" fmla="*/ 0 w 1921473"/>
              <a:gd name="connsiteY8" fmla="*/ 71502 h 71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715019">
                <a:moveTo>
                  <a:pt x="0" y="71502"/>
                </a:moveTo>
                <a:cubicBezTo>
                  <a:pt x="0" y="32013"/>
                  <a:pt x="32013" y="0"/>
                  <a:pt x="71502" y="0"/>
                </a:cubicBezTo>
                <a:lnTo>
                  <a:pt x="1849971" y="0"/>
                </a:lnTo>
                <a:cubicBezTo>
                  <a:pt x="1889460" y="0"/>
                  <a:pt x="1921473" y="32013"/>
                  <a:pt x="1921473" y="71502"/>
                </a:cubicBezTo>
                <a:lnTo>
                  <a:pt x="1921473" y="643517"/>
                </a:lnTo>
                <a:cubicBezTo>
                  <a:pt x="1921473" y="683006"/>
                  <a:pt x="1889460" y="715019"/>
                  <a:pt x="1849971" y="715019"/>
                </a:cubicBezTo>
                <a:lnTo>
                  <a:pt x="71502" y="715019"/>
                </a:lnTo>
                <a:cubicBezTo>
                  <a:pt x="32013" y="715019"/>
                  <a:pt x="0" y="683006"/>
                  <a:pt x="0" y="643517"/>
                </a:cubicBezTo>
                <a:lnTo>
                  <a:pt x="0" y="715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44" tIns="85344" rIns="85344" bIns="28406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kern="1200" dirty="0"/>
              <a:t>Perform </a:t>
            </a:r>
            <a:r>
              <a:rPr lang="de-DE" sz="1200" kern="1200" dirty="0" err="1"/>
              <a:t>data</a:t>
            </a:r>
            <a:r>
              <a:rPr lang="de-DE" sz="1200" kern="1200" dirty="0"/>
              <a:t> </a:t>
            </a:r>
            <a:r>
              <a:rPr lang="de-DE" sz="1200" kern="1200" dirty="0" err="1"/>
              <a:t>augmentation</a:t>
            </a:r>
            <a:endParaRPr lang="en-GB" sz="12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BE5D6B0-4FE0-4708-989C-BE6F42C85FF8}"/>
              </a:ext>
            </a:extLst>
          </p:cNvPr>
          <p:cNvSpPr/>
          <p:nvPr/>
        </p:nvSpPr>
        <p:spPr>
          <a:xfrm>
            <a:off x="3808294" y="1941277"/>
            <a:ext cx="1921473" cy="1339980"/>
          </a:xfrm>
          <a:custGeom>
            <a:avLst/>
            <a:gdLst>
              <a:gd name="connsiteX0" fmla="*/ 0 w 1921473"/>
              <a:gd name="connsiteY0" fmla="*/ 133998 h 1339980"/>
              <a:gd name="connsiteX1" fmla="*/ 133998 w 1921473"/>
              <a:gd name="connsiteY1" fmla="*/ 0 h 1339980"/>
              <a:gd name="connsiteX2" fmla="*/ 1787475 w 1921473"/>
              <a:gd name="connsiteY2" fmla="*/ 0 h 1339980"/>
              <a:gd name="connsiteX3" fmla="*/ 1921473 w 1921473"/>
              <a:gd name="connsiteY3" fmla="*/ 133998 h 1339980"/>
              <a:gd name="connsiteX4" fmla="*/ 1921473 w 1921473"/>
              <a:gd name="connsiteY4" fmla="*/ 1205982 h 1339980"/>
              <a:gd name="connsiteX5" fmla="*/ 1787475 w 1921473"/>
              <a:gd name="connsiteY5" fmla="*/ 1339980 h 1339980"/>
              <a:gd name="connsiteX6" fmla="*/ 133998 w 1921473"/>
              <a:gd name="connsiteY6" fmla="*/ 1339980 h 1339980"/>
              <a:gd name="connsiteX7" fmla="*/ 0 w 1921473"/>
              <a:gd name="connsiteY7" fmla="*/ 1205982 h 1339980"/>
              <a:gd name="connsiteX8" fmla="*/ 0 w 1921473"/>
              <a:gd name="connsiteY8" fmla="*/ 133998 h 133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1339980">
                <a:moveTo>
                  <a:pt x="0" y="133998"/>
                </a:moveTo>
                <a:cubicBezTo>
                  <a:pt x="0" y="59993"/>
                  <a:pt x="59993" y="0"/>
                  <a:pt x="133998" y="0"/>
                </a:cubicBezTo>
                <a:lnTo>
                  <a:pt x="1787475" y="0"/>
                </a:lnTo>
                <a:cubicBezTo>
                  <a:pt x="1861480" y="0"/>
                  <a:pt x="1921473" y="59993"/>
                  <a:pt x="1921473" y="133998"/>
                </a:cubicBezTo>
                <a:lnTo>
                  <a:pt x="1921473" y="1205982"/>
                </a:lnTo>
                <a:cubicBezTo>
                  <a:pt x="1921473" y="1279987"/>
                  <a:pt x="1861480" y="1339980"/>
                  <a:pt x="1787475" y="1339980"/>
                </a:cubicBezTo>
                <a:lnTo>
                  <a:pt x="133998" y="1339980"/>
                </a:lnTo>
                <a:cubicBezTo>
                  <a:pt x="59993" y="1339980"/>
                  <a:pt x="0" y="1279987"/>
                  <a:pt x="0" y="1205982"/>
                </a:cubicBezTo>
                <a:lnTo>
                  <a:pt x="0" y="13399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591" tIns="124591" rIns="124591" bIns="124591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dirty="0" err="1"/>
              <a:t>Artificially</a:t>
            </a:r>
            <a:r>
              <a:rPr lang="de-DE" sz="1200" dirty="0"/>
              <a:t> </a:t>
            </a:r>
            <a:r>
              <a:rPr lang="de-DE" sz="1200" dirty="0" err="1"/>
              <a:t>increases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size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and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variance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samples</a:t>
            </a:r>
            <a:endParaRPr lang="de-DE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Random </a:t>
            </a:r>
            <a:r>
              <a:rPr lang="de-DE" sz="1200" kern="1200" dirty="0" err="1"/>
              <a:t>flip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Random </a:t>
            </a:r>
            <a:r>
              <a:rPr lang="de-DE" sz="1200" kern="1200" dirty="0" err="1"/>
              <a:t>contrast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Random </a:t>
            </a:r>
            <a:r>
              <a:rPr lang="de-DE" sz="1200" kern="1200" dirty="0" err="1"/>
              <a:t>rotation</a:t>
            </a:r>
            <a:endParaRPr lang="en-GB" sz="12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3488F1-FC31-4103-BE70-E163F7D667C2}"/>
              </a:ext>
            </a:extLst>
          </p:cNvPr>
          <p:cNvSpPr/>
          <p:nvPr/>
        </p:nvSpPr>
        <p:spPr>
          <a:xfrm>
            <a:off x="5627821" y="1463702"/>
            <a:ext cx="617395" cy="478470"/>
          </a:xfrm>
          <a:custGeom>
            <a:avLst/>
            <a:gdLst>
              <a:gd name="connsiteX0" fmla="*/ 0 w 617395"/>
              <a:gd name="connsiteY0" fmla="*/ 95694 h 478470"/>
              <a:gd name="connsiteX1" fmla="*/ 378160 w 617395"/>
              <a:gd name="connsiteY1" fmla="*/ 95694 h 478470"/>
              <a:gd name="connsiteX2" fmla="*/ 378160 w 617395"/>
              <a:gd name="connsiteY2" fmla="*/ 0 h 478470"/>
              <a:gd name="connsiteX3" fmla="*/ 617395 w 617395"/>
              <a:gd name="connsiteY3" fmla="*/ 239235 h 478470"/>
              <a:gd name="connsiteX4" fmla="*/ 378160 w 617395"/>
              <a:gd name="connsiteY4" fmla="*/ 478470 h 478470"/>
              <a:gd name="connsiteX5" fmla="*/ 378160 w 617395"/>
              <a:gd name="connsiteY5" fmla="*/ 382776 h 478470"/>
              <a:gd name="connsiteX6" fmla="*/ 0 w 617395"/>
              <a:gd name="connsiteY6" fmla="*/ 382776 h 478470"/>
              <a:gd name="connsiteX7" fmla="*/ 0 w 617395"/>
              <a:gd name="connsiteY7" fmla="*/ 95694 h 47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395" h="478470">
                <a:moveTo>
                  <a:pt x="0" y="95694"/>
                </a:moveTo>
                <a:lnTo>
                  <a:pt x="378160" y="95694"/>
                </a:lnTo>
                <a:lnTo>
                  <a:pt x="378160" y="0"/>
                </a:lnTo>
                <a:lnTo>
                  <a:pt x="617395" y="239235"/>
                </a:lnTo>
                <a:lnTo>
                  <a:pt x="378160" y="478470"/>
                </a:lnTo>
                <a:lnTo>
                  <a:pt x="378160" y="382776"/>
                </a:lnTo>
                <a:lnTo>
                  <a:pt x="0" y="382776"/>
                </a:lnTo>
                <a:lnTo>
                  <a:pt x="0" y="956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694" rIns="143541" bIns="95694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14A7BDB-D842-4E73-9197-42AC85225229}"/>
              </a:ext>
            </a:extLst>
          </p:cNvPr>
          <p:cNvSpPr/>
          <p:nvPr/>
        </p:nvSpPr>
        <p:spPr>
          <a:xfrm>
            <a:off x="6501495" y="1464597"/>
            <a:ext cx="1923670" cy="715019"/>
          </a:xfrm>
          <a:custGeom>
            <a:avLst/>
            <a:gdLst>
              <a:gd name="connsiteX0" fmla="*/ 0 w 1923670"/>
              <a:gd name="connsiteY0" fmla="*/ 71502 h 715019"/>
              <a:gd name="connsiteX1" fmla="*/ 71502 w 1923670"/>
              <a:gd name="connsiteY1" fmla="*/ 0 h 715019"/>
              <a:gd name="connsiteX2" fmla="*/ 1852168 w 1923670"/>
              <a:gd name="connsiteY2" fmla="*/ 0 h 715019"/>
              <a:gd name="connsiteX3" fmla="*/ 1923670 w 1923670"/>
              <a:gd name="connsiteY3" fmla="*/ 71502 h 715019"/>
              <a:gd name="connsiteX4" fmla="*/ 1923670 w 1923670"/>
              <a:gd name="connsiteY4" fmla="*/ 643517 h 715019"/>
              <a:gd name="connsiteX5" fmla="*/ 1852168 w 1923670"/>
              <a:gd name="connsiteY5" fmla="*/ 715019 h 715019"/>
              <a:gd name="connsiteX6" fmla="*/ 71502 w 1923670"/>
              <a:gd name="connsiteY6" fmla="*/ 715019 h 715019"/>
              <a:gd name="connsiteX7" fmla="*/ 0 w 1923670"/>
              <a:gd name="connsiteY7" fmla="*/ 643517 h 715019"/>
              <a:gd name="connsiteX8" fmla="*/ 0 w 1923670"/>
              <a:gd name="connsiteY8" fmla="*/ 71502 h 71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3670" h="715019">
                <a:moveTo>
                  <a:pt x="0" y="71502"/>
                </a:moveTo>
                <a:cubicBezTo>
                  <a:pt x="0" y="32013"/>
                  <a:pt x="32013" y="0"/>
                  <a:pt x="71502" y="0"/>
                </a:cubicBezTo>
                <a:lnTo>
                  <a:pt x="1852168" y="0"/>
                </a:lnTo>
                <a:cubicBezTo>
                  <a:pt x="1891657" y="0"/>
                  <a:pt x="1923670" y="32013"/>
                  <a:pt x="1923670" y="71502"/>
                </a:cubicBezTo>
                <a:lnTo>
                  <a:pt x="1923670" y="643517"/>
                </a:lnTo>
                <a:cubicBezTo>
                  <a:pt x="1923670" y="683006"/>
                  <a:pt x="1891657" y="715019"/>
                  <a:pt x="1852168" y="715019"/>
                </a:cubicBezTo>
                <a:lnTo>
                  <a:pt x="71502" y="715019"/>
                </a:lnTo>
                <a:cubicBezTo>
                  <a:pt x="32013" y="715019"/>
                  <a:pt x="0" y="683006"/>
                  <a:pt x="0" y="643517"/>
                </a:cubicBezTo>
                <a:lnTo>
                  <a:pt x="0" y="715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44" tIns="85344" rIns="85344" bIns="28406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kern="1200" dirty="0"/>
              <a:t>Train </a:t>
            </a:r>
            <a:r>
              <a:rPr lang="de-DE" sz="1200" kern="1200" dirty="0" err="1"/>
              <a:t>the</a:t>
            </a:r>
            <a:r>
              <a:rPr lang="de-DE" sz="1200" kern="1200" dirty="0"/>
              <a:t> </a:t>
            </a:r>
            <a:r>
              <a:rPr lang="de-DE" sz="1200" kern="1200" dirty="0" err="1"/>
              <a:t>model</a:t>
            </a:r>
            <a:endParaRPr lang="en-GB" sz="12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CE0A73-1A9C-4ED0-82DA-35AACB6B00CA}"/>
              </a:ext>
            </a:extLst>
          </p:cNvPr>
          <p:cNvSpPr/>
          <p:nvPr/>
        </p:nvSpPr>
        <p:spPr>
          <a:xfrm>
            <a:off x="6792518" y="1941277"/>
            <a:ext cx="2127964" cy="1339980"/>
          </a:xfrm>
          <a:custGeom>
            <a:avLst/>
            <a:gdLst>
              <a:gd name="connsiteX0" fmla="*/ 0 w 2127964"/>
              <a:gd name="connsiteY0" fmla="*/ 133998 h 1339980"/>
              <a:gd name="connsiteX1" fmla="*/ 133998 w 2127964"/>
              <a:gd name="connsiteY1" fmla="*/ 0 h 1339980"/>
              <a:gd name="connsiteX2" fmla="*/ 1993966 w 2127964"/>
              <a:gd name="connsiteY2" fmla="*/ 0 h 1339980"/>
              <a:gd name="connsiteX3" fmla="*/ 2127964 w 2127964"/>
              <a:gd name="connsiteY3" fmla="*/ 133998 h 1339980"/>
              <a:gd name="connsiteX4" fmla="*/ 2127964 w 2127964"/>
              <a:gd name="connsiteY4" fmla="*/ 1205982 h 1339980"/>
              <a:gd name="connsiteX5" fmla="*/ 1993966 w 2127964"/>
              <a:gd name="connsiteY5" fmla="*/ 1339980 h 1339980"/>
              <a:gd name="connsiteX6" fmla="*/ 133998 w 2127964"/>
              <a:gd name="connsiteY6" fmla="*/ 1339980 h 1339980"/>
              <a:gd name="connsiteX7" fmla="*/ 0 w 2127964"/>
              <a:gd name="connsiteY7" fmla="*/ 1205982 h 1339980"/>
              <a:gd name="connsiteX8" fmla="*/ 0 w 2127964"/>
              <a:gd name="connsiteY8" fmla="*/ 133998 h 133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964" h="1339980">
                <a:moveTo>
                  <a:pt x="0" y="133998"/>
                </a:moveTo>
                <a:cubicBezTo>
                  <a:pt x="0" y="59993"/>
                  <a:pt x="59993" y="0"/>
                  <a:pt x="133998" y="0"/>
                </a:cubicBezTo>
                <a:lnTo>
                  <a:pt x="1993966" y="0"/>
                </a:lnTo>
                <a:cubicBezTo>
                  <a:pt x="2067971" y="0"/>
                  <a:pt x="2127964" y="59993"/>
                  <a:pt x="2127964" y="133998"/>
                </a:cubicBezTo>
                <a:lnTo>
                  <a:pt x="2127964" y="1205982"/>
                </a:lnTo>
                <a:cubicBezTo>
                  <a:pt x="2127964" y="1279987"/>
                  <a:pt x="2067971" y="1339980"/>
                  <a:pt x="1993966" y="1339980"/>
                </a:cubicBezTo>
                <a:lnTo>
                  <a:pt x="133998" y="1339980"/>
                </a:lnTo>
                <a:cubicBezTo>
                  <a:pt x="59993" y="1339980"/>
                  <a:pt x="0" y="1279987"/>
                  <a:pt x="0" y="1205982"/>
                </a:cubicBezTo>
                <a:lnTo>
                  <a:pt x="0" y="13399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591" tIns="124591" rIns="124591" bIns="124591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 err="1"/>
              <a:t>Epochs</a:t>
            </a:r>
            <a:r>
              <a:rPr lang="de-DE" sz="1200" kern="1200" dirty="0"/>
              <a:t>: 6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200" b="0" kern="1200" dirty="0"/>
              <a:t>Batch size: 32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Loss: </a:t>
            </a:r>
            <a:r>
              <a:rPr lang="en-GB" sz="1200" b="0" kern="1200" dirty="0" err="1"/>
              <a:t>sparse_categorical_crossentropy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Optimizer: Adam</a:t>
            </a:r>
            <a:endParaRPr lang="en-GB" sz="12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25DC57-2D0B-4AB1-803D-42F723728CE6}"/>
              </a:ext>
            </a:extLst>
          </p:cNvPr>
          <p:cNvSpPr/>
          <p:nvPr/>
        </p:nvSpPr>
        <p:spPr>
          <a:xfrm>
            <a:off x="8741926" y="1463702"/>
            <a:ext cx="671533" cy="478470"/>
          </a:xfrm>
          <a:custGeom>
            <a:avLst/>
            <a:gdLst>
              <a:gd name="connsiteX0" fmla="*/ 0 w 671533"/>
              <a:gd name="connsiteY0" fmla="*/ 95694 h 478470"/>
              <a:gd name="connsiteX1" fmla="*/ 432298 w 671533"/>
              <a:gd name="connsiteY1" fmla="*/ 95694 h 478470"/>
              <a:gd name="connsiteX2" fmla="*/ 432298 w 671533"/>
              <a:gd name="connsiteY2" fmla="*/ 0 h 478470"/>
              <a:gd name="connsiteX3" fmla="*/ 671533 w 671533"/>
              <a:gd name="connsiteY3" fmla="*/ 239235 h 478470"/>
              <a:gd name="connsiteX4" fmla="*/ 432298 w 671533"/>
              <a:gd name="connsiteY4" fmla="*/ 478470 h 478470"/>
              <a:gd name="connsiteX5" fmla="*/ 432298 w 671533"/>
              <a:gd name="connsiteY5" fmla="*/ 382776 h 478470"/>
              <a:gd name="connsiteX6" fmla="*/ 0 w 671533"/>
              <a:gd name="connsiteY6" fmla="*/ 382776 h 478470"/>
              <a:gd name="connsiteX7" fmla="*/ 0 w 671533"/>
              <a:gd name="connsiteY7" fmla="*/ 95694 h 47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533" h="478470">
                <a:moveTo>
                  <a:pt x="0" y="95694"/>
                </a:moveTo>
                <a:lnTo>
                  <a:pt x="432298" y="95694"/>
                </a:lnTo>
                <a:lnTo>
                  <a:pt x="432298" y="0"/>
                </a:lnTo>
                <a:lnTo>
                  <a:pt x="671533" y="239235"/>
                </a:lnTo>
                <a:lnTo>
                  <a:pt x="432298" y="478470"/>
                </a:lnTo>
                <a:lnTo>
                  <a:pt x="432298" y="382776"/>
                </a:lnTo>
                <a:lnTo>
                  <a:pt x="0" y="382776"/>
                </a:lnTo>
                <a:lnTo>
                  <a:pt x="0" y="956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694" rIns="143541" bIns="95694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3F9DE2-16F3-4ABB-82F1-4FB792AC48DE}"/>
              </a:ext>
            </a:extLst>
          </p:cNvPr>
          <p:cNvSpPr/>
          <p:nvPr/>
        </p:nvSpPr>
        <p:spPr>
          <a:xfrm>
            <a:off x="9692210" y="1464597"/>
            <a:ext cx="1921473" cy="715019"/>
          </a:xfrm>
          <a:custGeom>
            <a:avLst/>
            <a:gdLst>
              <a:gd name="connsiteX0" fmla="*/ 0 w 1921473"/>
              <a:gd name="connsiteY0" fmla="*/ 71502 h 715019"/>
              <a:gd name="connsiteX1" fmla="*/ 71502 w 1921473"/>
              <a:gd name="connsiteY1" fmla="*/ 0 h 715019"/>
              <a:gd name="connsiteX2" fmla="*/ 1849971 w 1921473"/>
              <a:gd name="connsiteY2" fmla="*/ 0 h 715019"/>
              <a:gd name="connsiteX3" fmla="*/ 1921473 w 1921473"/>
              <a:gd name="connsiteY3" fmla="*/ 71502 h 715019"/>
              <a:gd name="connsiteX4" fmla="*/ 1921473 w 1921473"/>
              <a:gd name="connsiteY4" fmla="*/ 643517 h 715019"/>
              <a:gd name="connsiteX5" fmla="*/ 1849971 w 1921473"/>
              <a:gd name="connsiteY5" fmla="*/ 715019 h 715019"/>
              <a:gd name="connsiteX6" fmla="*/ 71502 w 1921473"/>
              <a:gd name="connsiteY6" fmla="*/ 715019 h 715019"/>
              <a:gd name="connsiteX7" fmla="*/ 0 w 1921473"/>
              <a:gd name="connsiteY7" fmla="*/ 643517 h 715019"/>
              <a:gd name="connsiteX8" fmla="*/ 0 w 1921473"/>
              <a:gd name="connsiteY8" fmla="*/ 71502 h 71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715019">
                <a:moveTo>
                  <a:pt x="0" y="71502"/>
                </a:moveTo>
                <a:cubicBezTo>
                  <a:pt x="0" y="32013"/>
                  <a:pt x="32013" y="0"/>
                  <a:pt x="71502" y="0"/>
                </a:cubicBezTo>
                <a:lnTo>
                  <a:pt x="1849971" y="0"/>
                </a:lnTo>
                <a:cubicBezTo>
                  <a:pt x="1889460" y="0"/>
                  <a:pt x="1921473" y="32013"/>
                  <a:pt x="1921473" y="71502"/>
                </a:cubicBezTo>
                <a:lnTo>
                  <a:pt x="1921473" y="643517"/>
                </a:lnTo>
                <a:cubicBezTo>
                  <a:pt x="1921473" y="683006"/>
                  <a:pt x="1889460" y="715019"/>
                  <a:pt x="1849971" y="715019"/>
                </a:cubicBezTo>
                <a:lnTo>
                  <a:pt x="71502" y="715019"/>
                </a:lnTo>
                <a:cubicBezTo>
                  <a:pt x="32013" y="715019"/>
                  <a:pt x="0" y="683006"/>
                  <a:pt x="0" y="643517"/>
                </a:cubicBezTo>
                <a:lnTo>
                  <a:pt x="0" y="715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44" tIns="85344" rIns="85344" bIns="28406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kern="1200" dirty="0" err="1"/>
              <a:t>Evaluate</a:t>
            </a:r>
            <a:r>
              <a:rPr lang="de-DE" sz="1200" kern="1200" dirty="0"/>
              <a:t> </a:t>
            </a:r>
            <a:r>
              <a:rPr lang="de-DE" sz="1200" kern="1200" dirty="0" err="1"/>
              <a:t>the</a:t>
            </a:r>
            <a:r>
              <a:rPr lang="de-DE" sz="1200" kern="1200" dirty="0"/>
              <a:t> </a:t>
            </a:r>
            <a:r>
              <a:rPr lang="de-DE" sz="1200" kern="1200" dirty="0" err="1"/>
              <a:t>model</a:t>
            </a:r>
            <a:endParaRPr lang="en-GB" sz="1200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3057C2-37AF-45B9-A608-ECF4A1AAF37B}"/>
              </a:ext>
            </a:extLst>
          </p:cNvPr>
          <p:cNvSpPr/>
          <p:nvPr/>
        </p:nvSpPr>
        <p:spPr>
          <a:xfrm>
            <a:off x="10085380" y="1941277"/>
            <a:ext cx="1921473" cy="1339980"/>
          </a:xfrm>
          <a:custGeom>
            <a:avLst/>
            <a:gdLst>
              <a:gd name="connsiteX0" fmla="*/ 0 w 1921473"/>
              <a:gd name="connsiteY0" fmla="*/ 133998 h 1339980"/>
              <a:gd name="connsiteX1" fmla="*/ 133998 w 1921473"/>
              <a:gd name="connsiteY1" fmla="*/ 0 h 1339980"/>
              <a:gd name="connsiteX2" fmla="*/ 1787475 w 1921473"/>
              <a:gd name="connsiteY2" fmla="*/ 0 h 1339980"/>
              <a:gd name="connsiteX3" fmla="*/ 1921473 w 1921473"/>
              <a:gd name="connsiteY3" fmla="*/ 133998 h 1339980"/>
              <a:gd name="connsiteX4" fmla="*/ 1921473 w 1921473"/>
              <a:gd name="connsiteY4" fmla="*/ 1205982 h 1339980"/>
              <a:gd name="connsiteX5" fmla="*/ 1787475 w 1921473"/>
              <a:gd name="connsiteY5" fmla="*/ 1339980 h 1339980"/>
              <a:gd name="connsiteX6" fmla="*/ 133998 w 1921473"/>
              <a:gd name="connsiteY6" fmla="*/ 1339980 h 1339980"/>
              <a:gd name="connsiteX7" fmla="*/ 0 w 1921473"/>
              <a:gd name="connsiteY7" fmla="*/ 1205982 h 1339980"/>
              <a:gd name="connsiteX8" fmla="*/ 0 w 1921473"/>
              <a:gd name="connsiteY8" fmla="*/ 133998 h 133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1339980">
                <a:moveTo>
                  <a:pt x="0" y="133998"/>
                </a:moveTo>
                <a:cubicBezTo>
                  <a:pt x="0" y="59993"/>
                  <a:pt x="59993" y="0"/>
                  <a:pt x="133998" y="0"/>
                </a:cubicBezTo>
                <a:lnTo>
                  <a:pt x="1787475" y="0"/>
                </a:lnTo>
                <a:cubicBezTo>
                  <a:pt x="1861480" y="0"/>
                  <a:pt x="1921473" y="59993"/>
                  <a:pt x="1921473" y="133998"/>
                </a:cubicBezTo>
                <a:lnTo>
                  <a:pt x="1921473" y="1205982"/>
                </a:lnTo>
                <a:cubicBezTo>
                  <a:pt x="1921473" y="1279987"/>
                  <a:pt x="1861480" y="1339980"/>
                  <a:pt x="1787475" y="1339980"/>
                </a:cubicBezTo>
                <a:lnTo>
                  <a:pt x="133998" y="1339980"/>
                </a:lnTo>
                <a:cubicBezTo>
                  <a:pt x="59993" y="1339980"/>
                  <a:pt x="0" y="1279987"/>
                  <a:pt x="0" y="1205982"/>
                </a:cubicBezTo>
                <a:lnTo>
                  <a:pt x="0" y="13399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591" tIns="124591" rIns="124591" bIns="124591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 err="1"/>
              <a:t>Accuracy</a:t>
            </a:r>
            <a:r>
              <a:rPr lang="de-DE" sz="1200" kern="1200" dirty="0"/>
              <a:t> on </a:t>
            </a:r>
            <a:r>
              <a:rPr lang="de-DE" sz="1200" kern="1200" dirty="0" err="1"/>
              <a:t>test</a:t>
            </a:r>
            <a:r>
              <a:rPr lang="de-DE" sz="1200" kern="1200" dirty="0"/>
              <a:t> </a:t>
            </a:r>
            <a:r>
              <a:rPr lang="de-DE" sz="1200" kern="1200" dirty="0" err="1"/>
              <a:t>data</a:t>
            </a:r>
            <a:r>
              <a:rPr lang="de-DE" sz="1200" kern="1200" dirty="0"/>
              <a:t>:</a:t>
            </a:r>
            <a:br>
              <a:rPr lang="de-DE" sz="1200" kern="1200" dirty="0"/>
            </a:br>
            <a:r>
              <a:rPr lang="de-DE" sz="1200" kern="1200" dirty="0"/>
              <a:t>~ 93%</a:t>
            </a:r>
            <a:endParaRPr lang="en-GB" sz="1200" kern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AF6CC4-70BF-4BE2-BA9F-16009CDA1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8" y="3429000"/>
            <a:ext cx="2374803" cy="29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6FF2C-6A89-43E1-B8C6-674113F82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82" y="3429000"/>
            <a:ext cx="2519611" cy="333021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17834B9-04BE-4110-94DD-C31BBF48CD6A}"/>
              </a:ext>
            </a:extLst>
          </p:cNvPr>
          <p:cNvGrpSpPr/>
          <p:nvPr/>
        </p:nvGrpSpPr>
        <p:grpSpPr>
          <a:xfrm>
            <a:off x="3699871" y="3429000"/>
            <a:ext cx="2209721" cy="2979913"/>
            <a:chOff x="3699871" y="3429000"/>
            <a:chExt cx="2209721" cy="29799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011DDB-91C5-45D0-9109-4E8340CC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9871" y="3429000"/>
              <a:ext cx="2209721" cy="297991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3A60CB-3753-4D04-8B8F-5A1ECF26130F}"/>
                </a:ext>
              </a:extLst>
            </p:cNvPr>
            <p:cNvSpPr/>
            <p:nvPr/>
          </p:nvSpPr>
          <p:spPr>
            <a:xfrm>
              <a:off x="4551680" y="4643120"/>
              <a:ext cx="502920" cy="49276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5BDA42-874B-4452-BDA5-8F06885C996D}"/>
                </a:ext>
              </a:extLst>
            </p:cNvPr>
            <p:cNvSpPr/>
            <p:nvPr/>
          </p:nvSpPr>
          <p:spPr>
            <a:xfrm>
              <a:off x="5336596" y="5247640"/>
              <a:ext cx="495244" cy="49276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8C8BEE-1461-4A1E-9E5F-543708ECFECD}"/>
                </a:ext>
              </a:extLst>
            </p:cNvPr>
            <p:cNvSpPr/>
            <p:nvPr/>
          </p:nvSpPr>
          <p:spPr>
            <a:xfrm>
              <a:off x="3764280" y="5855644"/>
              <a:ext cx="502920" cy="49276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0FB7F4-3742-4658-99C0-F49E398F62C1}"/>
                </a:ext>
              </a:extLst>
            </p:cNvPr>
            <p:cNvSpPr/>
            <p:nvPr/>
          </p:nvSpPr>
          <p:spPr>
            <a:xfrm>
              <a:off x="4537128" y="5855644"/>
              <a:ext cx="502920" cy="51125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17E8981-CA81-4ED1-81C9-5F5FC40AE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381" y="3315960"/>
            <a:ext cx="2887993" cy="27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36732 -0.1865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2" y="-932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6748-2FC4-4DD8-B9F6-F06BC044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Example predictions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851F535E-AFD6-438B-AD71-D2A7529B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73" y="2742397"/>
            <a:ext cx="2970885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hape, polygon&#10;&#10;Description automatically generated">
            <a:extLst>
              <a:ext uri="{FF2B5EF4-FFF2-40B4-BE49-F238E27FC236}">
                <a16:creationId xmlns:a16="http://schemas.microsoft.com/office/drawing/2014/main" id="{7179EC9F-D08F-4E46-9170-0ECADE34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27" y="2744731"/>
            <a:ext cx="2979114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7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8D98-2F42-4D69-BD03-88E65686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on </a:t>
            </a:r>
            <a:r>
              <a:rPr lang="de-DE" dirty="0" err="1"/>
              <a:t>RaspberryPi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86BA-6C75-4789-9912-26AEB978F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of </a:t>
            </a:r>
            <a:r>
              <a:rPr lang="en-GB" b="1" dirty="0"/>
              <a:t>TensorFlow Lite: </a:t>
            </a:r>
            <a:r>
              <a:rPr lang="en-GB" dirty="0"/>
              <a:t>open source deep learning framework for on-device inference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b="1" dirty="0"/>
              <a:t>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ED166-B4CA-4408-B396-A1CC7DCB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" y="3786522"/>
            <a:ext cx="12060115" cy="23904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336E4D-9F8A-48C2-A795-8BC8F47A7146}"/>
              </a:ext>
            </a:extLst>
          </p:cNvPr>
          <p:cNvGrpSpPr/>
          <p:nvPr/>
        </p:nvGrpSpPr>
        <p:grpSpPr>
          <a:xfrm>
            <a:off x="9179171" y="3417190"/>
            <a:ext cx="2968869" cy="2693464"/>
            <a:chOff x="9179171" y="3417190"/>
            <a:chExt cx="2968869" cy="26934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1082DC-A968-49E2-B8BD-C7A6AD27ABD9}"/>
                </a:ext>
              </a:extLst>
            </p:cNvPr>
            <p:cNvSpPr/>
            <p:nvPr/>
          </p:nvSpPr>
          <p:spPr>
            <a:xfrm>
              <a:off x="9179171" y="3786522"/>
              <a:ext cx="2968869" cy="2324132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65C087-1923-4B87-A253-3168C609915C}"/>
                </a:ext>
              </a:extLst>
            </p:cNvPr>
            <p:cNvSpPr txBox="1"/>
            <p:nvPr/>
          </p:nvSpPr>
          <p:spPr>
            <a:xfrm>
              <a:off x="10012689" y="3417190"/>
              <a:ext cx="1319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</a:rPr>
                <a:t>Open TODO</a:t>
              </a:r>
              <a:endParaRPr lang="en-GB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30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9AF0-7530-48C8-B8BC-6D1AC893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in </a:t>
            </a:r>
            <a:r>
              <a:rPr lang="de-DE" dirty="0" err="1"/>
              <a:t>videos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E10D7-FD5F-4950-9083-03872DE20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: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FDA90C-EF45-449B-9F21-672D65C2B101}"/>
              </a:ext>
            </a:extLst>
          </p:cNvPr>
          <p:cNvSpPr/>
          <p:nvPr/>
        </p:nvSpPr>
        <p:spPr>
          <a:xfrm>
            <a:off x="2877820" y="2632234"/>
            <a:ext cx="6436360" cy="27381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1700" i="1" dirty="0" err="1"/>
              <a:t>detected_pieces</a:t>
            </a:r>
            <a:r>
              <a:rPr lang="en-GB" sz="1700" i="1" dirty="0"/>
              <a:t> = {}</a:t>
            </a:r>
          </a:p>
          <a:p>
            <a:pPr marL="0" indent="0">
              <a:buNone/>
            </a:pPr>
            <a:r>
              <a:rPr lang="en-GB" sz="1700" i="1" dirty="0"/>
              <a:t>for each new frame </a:t>
            </a:r>
          </a:p>
          <a:p>
            <a:pPr marL="457200" lvl="1" indent="0">
              <a:buNone/>
            </a:pPr>
            <a:r>
              <a:rPr lang="en-GB" sz="1700" i="1" dirty="0"/>
              <a:t>segment image -&gt; detect Lego pieces</a:t>
            </a:r>
          </a:p>
          <a:p>
            <a:pPr marL="457200" lvl="1" indent="0">
              <a:buNone/>
            </a:pPr>
            <a:r>
              <a:rPr lang="en-GB" sz="1700" i="1" dirty="0"/>
              <a:t>for each detected Lego piece:</a:t>
            </a:r>
          </a:p>
          <a:p>
            <a:pPr marL="457200" lvl="1" indent="0">
              <a:buNone/>
            </a:pPr>
            <a:r>
              <a:rPr lang="en-GB" sz="1700" i="1" dirty="0"/>
              <a:t>	if position not in already in detected pieces + threshold</a:t>
            </a:r>
          </a:p>
          <a:p>
            <a:pPr marL="457200" lvl="1" indent="0">
              <a:buNone/>
            </a:pPr>
            <a:r>
              <a:rPr lang="en-GB" sz="1700" i="1" dirty="0"/>
              <a:t>		generated UID, predict class &amp; extract other features</a:t>
            </a:r>
          </a:p>
          <a:p>
            <a:pPr marL="457200" lvl="1" indent="0">
              <a:buNone/>
            </a:pPr>
            <a:r>
              <a:rPr lang="en-GB" sz="1700" i="1" dirty="0"/>
              <a:t>		add new piece to </a:t>
            </a:r>
            <a:r>
              <a:rPr lang="en-GB" sz="1700" i="1" dirty="0" err="1"/>
              <a:t>detected_pieces</a:t>
            </a:r>
            <a:endParaRPr lang="en-GB" sz="1700" i="1" dirty="0"/>
          </a:p>
          <a:p>
            <a:pPr marL="457200" lvl="1" indent="0">
              <a:buNone/>
            </a:pPr>
            <a:r>
              <a:rPr lang="en-GB" sz="1700" i="1" dirty="0"/>
              <a:t>	else</a:t>
            </a:r>
          </a:p>
          <a:p>
            <a:pPr marL="457200" lvl="1" indent="0">
              <a:buNone/>
            </a:pPr>
            <a:r>
              <a:rPr lang="en-GB" sz="1700" i="1" dirty="0"/>
              <a:t>		update position of already existing Lego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7F090-6D12-42E3-AEF3-E1F450B52B90}"/>
              </a:ext>
            </a:extLst>
          </p:cNvPr>
          <p:cNvSpPr txBox="1"/>
          <p:nvPr/>
        </p:nvSpPr>
        <p:spPr>
          <a:xfrm>
            <a:off x="5406901" y="5505291"/>
            <a:ext cx="13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Pseudo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368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1F28-8587-4C45-8223-EE7EB373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 demo – video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7BC3C-4DD1-43C6-9E46-09258146F9D0}"/>
              </a:ext>
            </a:extLst>
          </p:cNvPr>
          <p:cNvSpPr txBox="1"/>
          <p:nvPr/>
        </p:nvSpPr>
        <p:spPr>
          <a:xfrm>
            <a:off x="648931" y="2438400"/>
            <a:ext cx="382635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The script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lego_brick_detection.py</a:t>
            </a:r>
            <a:r>
              <a:rPr lang="en-US" sz="2000" dirty="0"/>
              <a:t> detects Lego pieces in the video stream and uses a </a:t>
            </a:r>
            <a:r>
              <a:rPr lang="en-US" sz="2000" dirty="0" err="1"/>
              <a:t>tflite</a:t>
            </a:r>
            <a:r>
              <a:rPr lang="en-US" sz="2000" dirty="0"/>
              <a:t> model which was trained on Google </a:t>
            </a:r>
            <a:r>
              <a:rPr lang="en-US" sz="2000" dirty="0" err="1"/>
              <a:t>Colab</a:t>
            </a:r>
            <a:r>
              <a:rPr lang="en-US" sz="2000" dirty="0"/>
              <a:t> to predict the class of the </a:t>
            </a:r>
            <a:r>
              <a:rPr lang="en-US" sz="2000" dirty="0" err="1"/>
              <a:t>lego</a:t>
            </a:r>
            <a:r>
              <a:rPr lang="en-US" sz="2000" dirty="0"/>
              <a:t> pieces.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Each piece gets it’s unique id and is tracked over time.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153612-DE63-4DB8-88C6-5D07DC8F134D}"/>
              </a:ext>
            </a:extLst>
          </p:cNvPr>
          <p:cNvGrpSpPr/>
          <p:nvPr/>
        </p:nvGrpSpPr>
        <p:grpSpPr>
          <a:xfrm>
            <a:off x="5405862" y="1937593"/>
            <a:ext cx="6019331" cy="3082815"/>
            <a:chOff x="5405862" y="1937593"/>
            <a:chExt cx="6019331" cy="3082815"/>
          </a:xfrm>
        </p:grpSpPr>
        <p:pic>
          <p:nvPicPr>
            <p:cNvPr id="5" name="Picture 4" descr="A screenshot of a game&#10;&#10;Description automatically generated with medium confidence">
              <a:extLst>
                <a:ext uri="{FF2B5EF4-FFF2-40B4-BE49-F238E27FC236}">
                  <a16:creationId xmlns:a16="http://schemas.microsoft.com/office/drawing/2014/main" id="{134A6801-5FF5-4732-8C4B-B978B8B10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862" y="1937593"/>
              <a:ext cx="6019331" cy="2979568"/>
            </a:xfrm>
            <a:prstGeom prst="rect">
              <a:avLst/>
            </a:prstGeom>
            <a:effectLst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1844EF-9C12-451A-AFF3-BBE79BD9BA76}"/>
                </a:ext>
              </a:extLst>
            </p:cNvPr>
            <p:cNvSpPr/>
            <p:nvPr/>
          </p:nvSpPr>
          <p:spPr>
            <a:xfrm>
              <a:off x="8801100" y="4334608"/>
              <a:ext cx="262409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0092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19023 -0.00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8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EC9B-F5AF-4A19-95AC-D9D189A4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 demo – final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55304-50BA-4B79-BD2A-DD65BF5E7360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After hitting 'ESC', two windows are shown.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dirty="0"/>
              <a:t>Overview</a:t>
            </a:r>
            <a:r>
              <a:rPr lang="en-US" sz="1400" dirty="0"/>
              <a:t>: contains information about all the detected pieces, the second one only shows the Id, extracted image, predicted class of this piece.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dirty="0"/>
              <a:t>Possibility to save image:</a:t>
            </a:r>
            <a:r>
              <a:rPr lang="en-US" sz="1400" dirty="0"/>
              <a:t> in case this predicted id is correct, those columns can be clicked and the images are saved to the 'dataset/' folder in order to increase the size of the dataset with which the model can be trained.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33A30F3-4861-4607-BCD8-4A175F1E1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71"/>
          <a:stretch/>
        </p:blipFill>
        <p:spPr>
          <a:xfrm>
            <a:off x="5405862" y="2179041"/>
            <a:ext cx="6019331" cy="24966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753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19023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4C61-0B1D-46AC-AFC6-F2540489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improvements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DDE5A59-D20D-4AD0-882E-CAAD6C18B5E1}"/>
              </a:ext>
            </a:extLst>
          </p:cNvPr>
          <p:cNvSpPr/>
          <p:nvPr/>
        </p:nvSpPr>
        <p:spPr>
          <a:xfrm>
            <a:off x="2032992" y="1690688"/>
            <a:ext cx="2579687" cy="4410117"/>
          </a:xfrm>
          <a:custGeom>
            <a:avLst/>
            <a:gdLst>
              <a:gd name="connsiteX0" fmla="*/ 0 w 2579687"/>
              <a:gd name="connsiteY0" fmla="*/ 257969 h 4410117"/>
              <a:gd name="connsiteX1" fmla="*/ 257969 w 2579687"/>
              <a:gd name="connsiteY1" fmla="*/ 0 h 4410117"/>
              <a:gd name="connsiteX2" fmla="*/ 2321718 w 2579687"/>
              <a:gd name="connsiteY2" fmla="*/ 0 h 4410117"/>
              <a:gd name="connsiteX3" fmla="*/ 2579687 w 2579687"/>
              <a:gd name="connsiteY3" fmla="*/ 257969 h 4410117"/>
              <a:gd name="connsiteX4" fmla="*/ 2579687 w 2579687"/>
              <a:gd name="connsiteY4" fmla="*/ 4152148 h 4410117"/>
              <a:gd name="connsiteX5" fmla="*/ 2321718 w 2579687"/>
              <a:gd name="connsiteY5" fmla="*/ 4410117 h 4410117"/>
              <a:gd name="connsiteX6" fmla="*/ 257969 w 2579687"/>
              <a:gd name="connsiteY6" fmla="*/ 4410117 h 4410117"/>
              <a:gd name="connsiteX7" fmla="*/ 0 w 2579687"/>
              <a:gd name="connsiteY7" fmla="*/ 4152148 h 4410117"/>
              <a:gd name="connsiteX8" fmla="*/ 0 w 2579687"/>
              <a:gd name="connsiteY8" fmla="*/ 257969 h 441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7" h="4410117">
                <a:moveTo>
                  <a:pt x="0" y="257969"/>
                </a:moveTo>
                <a:cubicBezTo>
                  <a:pt x="0" y="115497"/>
                  <a:pt x="115497" y="0"/>
                  <a:pt x="257969" y="0"/>
                </a:cubicBezTo>
                <a:lnTo>
                  <a:pt x="2321718" y="0"/>
                </a:lnTo>
                <a:cubicBezTo>
                  <a:pt x="2464190" y="0"/>
                  <a:pt x="2579687" y="115497"/>
                  <a:pt x="2579687" y="257969"/>
                </a:cubicBezTo>
                <a:lnTo>
                  <a:pt x="2579687" y="4152148"/>
                </a:lnTo>
                <a:cubicBezTo>
                  <a:pt x="2579687" y="4294620"/>
                  <a:pt x="2464190" y="4410117"/>
                  <a:pt x="2321718" y="4410117"/>
                </a:cubicBezTo>
                <a:lnTo>
                  <a:pt x="257969" y="4410117"/>
                </a:lnTo>
                <a:cubicBezTo>
                  <a:pt x="115497" y="4410117"/>
                  <a:pt x="0" y="4294620"/>
                  <a:pt x="0" y="4152148"/>
                </a:cubicBezTo>
                <a:lnTo>
                  <a:pt x="0" y="257969"/>
                </a:lnTo>
                <a:close/>
              </a:path>
            </a:pathLst>
          </a:cu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0970" tIns="140970" rIns="140970" bIns="3228052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700" kern="1200" dirty="0" err="1"/>
              <a:t>Prediction</a:t>
            </a:r>
            <a:r>
              <a:rPr lang="de-DE" sz="3700" kern="1200" dirty="0"/>
              <a:t> </a:t>
            </a:r>
            <a:r>
              <a:rPr lang="de-DE" sz="3700" kern="1200" dirty="0" err="1"/>
              <a:t>model</a:t>
            </a:r>
            <a:endParaRPr lang="en-GB" sz="37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3D2761-8867-41E4-9495-7367EB827C58}"/>
              </a:ext>
            </a:extLst>
          </p:cNvPr>
          <p:cNvSpPr/>
          <p:nvPr/>
        </p:nvSpPr>
        <p:spPr>
          <a:xfrm>
            <a:off x="2290960" y="3014099"/>
            <a:ext cx="2063749" cy="866411"/>
          </a:xfrm>
          <a:custGeom>
            <a:avLst/>
            <a:gdLst>
              <a:gd name="connsiteX0" fmla="*/ 0 w 2063749"/>
              <a:gd name="connsiteY0" fmla="*/ 86641 h 866411"/>
              <a:gd name="connsiteX1" fmla="*/ 86641 w 2063749"/>
              <a:gd name="connsiteY1" fmla="*/ 0 h 866411"/>
              <a:gd name="connsiteX2" fmla="*/ 1977108 w 2063749"/>
              <a:gd name="connsiteY2" fmla="*/ 0 h 866411"/>
              <a:gd name="connsiteX3" fmla="*/ 2063749 w 2063749"/>
              <a:gd name="connsiteY3" fmla="*/ 86641 h 866411"/>
              <a:gd name="connsiteX4" fmla="*/ 2063749 w 2063749"/>
              <a:gd name="connsiteY4" fmla="*/ 779770 h 866411"/>
              <a:gd name="connsiteX5" fmla="*/ 1977108 w 2063749"/>
              <a:gd name="connsiteY5" fmla="*/ 866411 h 866411"/>
              <a:gd name="connsiteX6" fmla="*/ 86641 w 2063749"/>
              <a:gd name="connsiteY6" fmla="*/ 866411 h 866411"/>
              <a:gd name="connsiteX7" fmla="*/ 0 w 2063749"/>
              <a:gd name="connsiteY7" fmla="*/ 779770 h 866411"/>
              <a:gd name="connsiteX8" fmla="*/ 0 w 2063749"/>
              <a:gd name="connsiteY8" fmla="*/ 86641 h 86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866411">
                <a:moveTo>
                  <a:pt x="0" y="86641"/>
                </a:moveTo>
                <a:cubicBezTo>
                  <a:pt x="0" y="38790"/>
                  <a:pt x="38790" y="0"/>
                  <a:pt x="86641" y="0"/>
                </a:cubicBezTo>
                <a:lnTo>
                  <a:pt x="1977108" y="0"/>
                </a:lnTo>
                <a:cubicBezTo>
                  <a:pt x="2024959" y="0"/>
                  <a:pt x="2063749" y="38790"/>
                  <a:pt x="2063749" y="86641"/>
                </a:cubicBezTo>
                <a:lnTo>
                  <a:pt x="2063749" y="779770"/>
                </a:lnTo>
                <a:cubicBezTo>
                  <a:pt x="2063749" y="827621"/>
                  <a:pt x="2024959" y="866411"/>
                  <a:pt x="1977108" y="866411"/>
                </a:cubicBezTo>
                <a:lnTo>
                  <a:pt x="86641" y="866411"/>
                </a:lnTo>
                <a:cubicBezTo>
                  <a:pt x="38790" y="866411"/>
                  <a:pt x="0" y="827621"/>
                  <a:pt x="0" y="779770"/>
                </a:cubicBezTo>
                <a:lnTo>
                  <a:pt x="0" y="8664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476" tIns="53951" rIns="63476" bIns="5395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 err="1"/>
              <a:t>Build</a:t>
            </a:r>
            <a:r>
              <a:rPr lang="de-DE" sz="1500" kern="1200" dirty="0"/>
              <a:t> </a:t>
            </a:r>
            <a:r>
              <a:rPr lang="de-DE" sz="1500" kern="1200" dirty="0" err="1"/>
              <a:t>smaller</a:t>
            </a:r>
            <a:r>
              <a:rPr lang="de-DE" sz="1500" kern="1200" dirty="0"/>
              <a:t> </a:t>
            </a:r>
            <a:r>
              <a:rPr lang="de-DE" sz="1500" kern="1200" dirty="0" err="1"/>
              <a:t>model</a:t>
            </a:r>
            <a:endParaRPr lang="en-GB" sz="15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5358FD-A571-409B-A717-2BF580D4E243}"/>
              </a:ext>
            </a:extLst>
          </p:cNvPr>
          <p:cNvSpPr/>
          <p:nvPr/>
        </p:nvSpPr>
        <p:spPr>
          <a:xfrm>
            <a:off x="2290960" y="4013805"/>
            <a:ext cx="2063749" cy="866411"/>
          </a:xfrm>
          <a:custGeom>
            <a:avLst/>
            <a:gdLst>
              <a:gd name="connsiteX0" fmla="*/ 0 w 2063749"/>
              <a:gd name="connsiteY0" fmla="*/ 86641 h 866411"/>
              <a:gd name="connsiteX1" fmla="*/ 86641 w 2063749"/>
              <a:gd name="connsiteY1" fmla="*/ 0 h 866411"/>
              <a:gd name="connsiteX2" fmla="*/ 1977108 w 2063749"/>
              <a:gd name="connsiteY2" fmla="*/ 0 h 866411"/>
              <a:gd name="connsiteX3" fmla="*/ 2063749 w 2063749"/>
              <a:gd name="connsiteY3" fmla="*/ 86641 h 866411"/>
              <a:gd name="connsiteX4" fmla="*/ 2063749 w 2063749"/>
              <a:gd name="connsiteY4" fmla="*/ 779770 h 866411"/>
              <a:gd name="connsiteX5" fmla="*/ 1977108 w 2063749"/>
              <a:gd name="connsiteY5" fmla="*/ 866411 h 866411"/>
              <a:gd name="connsiteX6" fmla="*/ 86641 w 2063749"/>
              <a:gd name="connsiteY6" fmla="*/ 866411 h 866411"/>
              <a:gd name="connsiteX7" fmla="*/ 0 w 2063749"/>
              <a:gd name="connsiteY7" fmla="*/ 779770 h 866411"/>
              <a:gd name="connsiteX8" fmla="*/ 0 w 2063749"/>
              <a:gd name="connsiteY8" fmla="*/ 86641 h 86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866411">
                <a:moveTo>
                  <a:pt x="0" y="86641"/>
                </a:moveTo>
                <a:cubicBezTo>
                  <a:pt x="0" y="38790"/>
                  <a:pt x="38790" y="0"/>
                  <a:pt x="86641" y="0"/>
                </a:cubicBezTo>
                <a:lnTo>
                  <a:pt x="1977108" y="0"/>
                </a:lnTo>
                <a:cubicBezTo>
                  <a:pt x="2024959" y="0"/>
                  <a:pt x="2063749" y="38790"/>
                  <a:pt x="2063749" y="86641"/>
                </a:cubicBezTo>
                <a:lnTo>
                  <a:pt x="2063749" y="779770"/>
                </a:lnTo>
                <a:cubicBezTo>
                  <a:pt x="2063749" y="827621"/>
                  <a:pt x="2024959" y="866411"/>
                  <a:pt x="1977108" y="866411"/>
                </a:cubicBezTo>
                <a:lnTo>
                  <a:pt x="86641" y="866411"/>
                </a:lnTo>
                <a:cubicBezTo>
                  <a:pt x="38790" y="866411"/>
                  <a:pt x="0" y="827621"/>
                  <a:pt x="0" y="779770"/>
                </a:cubicBezTo>
                <a:lnTo>
                  <a:pt x="0" y="8664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476" tIns="53951" rIns="63476" bIns="5395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 err="1"/>
              <a:t>Quantize</a:t>
            </a:r>
            <a:r>
              <a:rPr lang="de-DE" sz="1500" kern="1200" dirty="0"/>
              <a:t> </a:t>
            </a:r>
            <a:r>
              <a:rPr lang="de-DE" sz="1500" kern="1200" dirty="0" err="1"/>
              <a:t>the</a:t>
            </a:r>
            <a:r>
              <a:rPr lang="de-DE" sz="1500" kern="1200" dirty="0"/>
              <a:t> .</a:t>
            </a:r>
            <a:r>
              <a:rPr lang="de-DE" sz="1500" kern="1200" dirty="0" err="1"/>
              <a:t>tflite</a:t>
            </a:r>
            <a:r>
              <a:rPr lang="de-DE" sz="1500" kern="1200" dirty="0"/>
              <a:t> </a:t>
            </a:r>
            <a:r>
              <a:rPr lang="de-DE" sz="1500" kern="1200" dirty="0" err="1"/>
              <a:t>model</a:t>
            </a:r>
            <a:endParaRPr lang="de-DE" sz="15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9DEF43-8488-4A52-B2F2-D11B553E7DAB}"/>
              </a:ext>
            </a:extLst>
          </p:cNvPr>
          <p:cNvSpPr/>
          <p:nvPr/>
        </p:nvSpPr>
        <p:spPr>
          <a:xfrm>
            <a:off x="2290960" y="5013510"/>
            <a:ext cx="2063749" cy="866411"/>
          </a:xfrm>
          <a:custGeom>
            <a:avLst/>
            <a:gdLst>
              <a:gd name="connsiteX0" fmla="*/ 0 w 2063749"/>
              <a:gd name="connsiteY0" fmla="*/ 86641 h 866411"/>
              <a:gd name="connsiteX1" fmla="*/ 86641 w 2063749"/>
              <a:gd name="connsiteY1" fmla="*/ 0 h 866411"/>
              <a:gd name="connsiteX2" fmla="*/ 1977108 w 2063749"/>
              <a:gd name="connsiteY2" fmla="*/ 0 h 866411"/>
              <a:gd name="connsiteX3" fmla="*/ 2063749 w 2063749"/>
              <a:gd name="connsiteY3" fmla="*/ 86641 h 866411"/>
              <a:gd name="connsiteX4" fmla="*/ 2063749 w 2063749"/>
              <a:gd name="connsiteY4" fmla="*/ 779770 h 866411"/>
              <a:gd name="connsiteX5" fmla="*/ 1977108 w 2063749"/>
              <a:gd name="connsiteY5" fmla="*/ 866411 h 866411"/>
              <a:gd name="connsiteX6" fmla="*/ 86641 w 2063749"/>
              <a:gd name="connsiteY6" fmla="*/ 866411 h 866411"/>
              <a:gd name="connsiteX7" fmla="*/ 0 w 2063749"/>
              <a:gd name="connsiteY7" fmla="*/ 779770 h 866411"/>
              <a:gd name="connsiteX8" fmla="*/ 0 w 2063749"/>
              <a:gd name="connsiteY8" fmla="*/ 86641 h 86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866411">
                <a:moveTo>
                  <a:pt x="0" y="86641"/>
                </a:moveTo>
                <a:cubicBezTo>
                  <a:pt x="0" y="38790"/>
                  <a:pt x="38790" y="0"/>
                  <a:pt x="86641" y="0"/>
                </a:cubicBezTo>
                <a:lnTo>
                  <a:pt x="1977108" y="0"/>
                </a:lnTo>
                <a:cubicBezTo>
                  <a:pt x="2024959" y="0"/>
                  <a:pt x="2063749" y="38790"/>
                  <a:pt x="2063749" y="86641"/>
                </a:cubicBezTo>
                <a:lnTo>
                  <a:pt x="2063749" y="779770"/>
                </a:lnTo>
                <a:cubicBezTo>
                  <a:pt x="2063749" y="827621"/>
                  <a:pt x="2024959" y="866411"/>
                  <a:pt x="1977108" y="866411"/>
                </a:cubicBezTo>
                <a:lnTo>
                  <a:pt x="86641" y="866411"/>
                </a:lnTo>
                <a:cubicBezTo>
                  <a:pt x="38790" y="866411"/>
                  <a:pt x="0" y="827621"/>
                  <a:pt x="0" y="779770"/>
                </a:cubicBezTo>
                <a:lnTo>
                  <a:pt x="0" y="8664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476" tIns="53951" rIns="63476" bIns="5395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/>
              <a:t>Try out different </a:t>
            </a:r>
            <a:r>
              <a:rPr lang="de-DE" sz="1500" kern="1200" dirty="0" err="1"/>
              <a:t>architecture</a:t>
            </a:r>
            <a:r>
              <a:rPr lang="de-DE" sz="1500" kern="1200" dirty="0"/>
              <a:t>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/>
              <a:t>(e.g. YOLO)</a:t>
            </a:r>
            <a:endParaRPr lang="en-GB" sz="15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205FB3-C4B1-4EBD-9C48-5BD74D9A7183}"/>
              </a:ext>
            </a:extLst>
          </p:cNvPr>
          <p:cNvSpPr/>
          <p:nvPr/>
        </p:nvSpPr>
        <p:spPr>
          <a:xfrm>
            <a:off x="4806156" y="1690688"/>
            <a:ext cx="2579687" cy="4410117"/>
          </a:xfrm>
          <a:custGeom>
            <a:avLst/>
            <a:gdLst>
              <a:gd name="connsiteX0" fmla="*/ 0 w 2579687"/>
              <a:gd name="connsiteY0" fmla="*/ 257969 h 4410117"/>
              <a:gd name="connsiteX1" fmla="*/ 257969 w 2579687"/>
              <a:gd name="connsiteY1" fmla="*/ 0 h 4410117"/>
              <a:gd name="connsiteX2" fmla="*/ 2321718 w 2579687"/>
              <a:gd name="connsiteY2" fmla="*/ 0 h 4410117"/>
              <a:gd name="connsiteX3" fmla="*/ 2579687 w 2579687"/>
              <a:gd name="connsiteY3" fmla="*/ 257969 h 4410117"/>
              <a:gd name="connsiteX4" fmla="*/ 2579687 w 2579687"/>
              <a:gd name="connsiteY4" fmla="*/ 4152148 h 4410117"/>
              <a:gd name="connsiteX5" fmla="*/ 2321718 w 2579687"/>
              <a:gd name="connsiteY5" fmla="*/ 4410117 h 4410117"/>
              <a:gd name="connsiteX6" fmla="*/ 257969 w 2579687"/>
              <a:gd name="connsiteY6" fmla="*/ 4410117 h 4410117"/>
              <a:gd name="connsiteX7" fmla="*/ 0 w 2579687"/>
              <a:gd name="connsiteY7" fmla="*/ 4152148 h 4410117"/>
              <a:gd name="connsiteX8" fmla="*/ 0 w 2579687"/>
              <a:gd name="connsiteY8" fmla="*/ 257969 h 441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7" h="4410117">
                <a:moveTo>
                  <a:pt x="0" y="257969"/>
                </a:moveTo>
                <a:cubicBezTo>
                  <a:pt x="0" y="115497"/>
                  <a:pt x="115497" y="0"/>
                  <a:pt x="257969" y="0"/>
                </a:cubicBezTo>
                <a:lnTo>
                  <a:pt x="2321718" y="0"/>
                </a:lnTo>
                <a:cubicBezTo>
                  <a:pt x="2464190" y="0"/>
                  <a:pt x="2579687" y="115497"/>
                  <a:pt x="2579687" y="257969"/>
                </a:cubicBezTo>
                <a:lnTo>
                  <a:pt x="2579687" y="4152148"/>
                </a:lnTo>
                <a:cubicBezTo>
                  <a:pt x="2579687" y="4294620"/>
                  <a:pt x="2464190" y="4410117"/>
                  <a:pt x="2321718" y="4410117"/>
                </a:cubicBezTo>
                <a:lnTo>
                  <a:pt x="257969" y="4410117"/>
                </a:lnTo>
                <a:cubicBezTo>
                  <a:pt x="115497" y="4410117"/>
                  <a:pt x="0" y="4294620"/>
                  <a:pt x="0" y="4152148"/>
                </a:cubicBezTo>
                <a:lnTo>
                  <a:pt x="0" y="257969"/>
                </a:lnTo>
                <a:close/>
              </a:path>
            </a:pathLst>
          </a:cu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0970" tIns="140970" rIns="140970" bIns="3228052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700" kern="1200" dirty="0"/>
              <a:t>Data</a:t>
            </a:r>
            <a:endParaRPr lang="en-GB" sz="37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7941CB-C103-4C22-8D09-000BBFD01B4C}"/>
              </a:ext>
            </a:extLst>
          </p:cNvPr>
          <p:cNvSpPr/>
          <p:nvPr/>
        </p:nvSpPr>
        <p:spPr>
          <a:xfrm>
            <a:off x="5064125" y="3015015"/>
            <a:ext cx="2063749" cy="1329710"/>
          </a:xfrm>
          <a:custGeom>
            <a:avLst/>
            <a:gdLst>
              <a:gd name="connsiteX0" fmla="*/ 0 w 2063749"/>
              <a:gd name="connsiteY0" fmla="*/ 132971 h 1329710"/>
              <a:gd name="connsiteX1" fmla="*/ 132971 w 2063749"/>
              <a:gd name="connsiteY1" fmla="*/ 0 h 1329710"/>
              <a:gd name="connsiteX2" fmla="*/ 1930778 w 2063749"/>
              <a:gd name="connsiteY2" fmla="*/ 0 h 1329710"/>
              <a:gd name="connsiteX3" fmla="*/ 2063749 w 2063749"/>
              <a:gd name="connsiteY3" fmla="*/ 132971 h 1329710"/>
              <a:gd name="connsiteX4" fmla="*/ 2063749 w 2063749"/>
              <a:gd name="connsiteY4" fmla="*/ 1196739 h 1329710"/>
              <a:gd name="connsiteX5" fmla="*/ 1930778 w 2063749"/>
              <a:gd name="connsiteY5" fmla="*/ 1329710 h 1329710"/>
              <a:gd name="connsiteX6" fmla="*/ 132971 w 2063749"/>
              <a:gd name="connsiteY6" fmla="*/ 1329710 h 1329710"/>
              <a:gd name="connsiteX7" fmla="*/ 0 w 2063749"/>
              <a:gd name="connsiteY7" fmla="*/ 1196739 h 1329710"/>
              <a:gd name="connsiteX8" fmla="*/ 0 w 2063749"/>
              <a:gd name="connsiteY8" fmla="*/ 132971 h 13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1329710">
                <a:moveTo>
                  <a:pt x="0" y="132971"/>
                </a:moveTo>
                <a:cubicBezTo>
                  <a:pt x="0" y="59533"/>
                  <a:pt x="59533" y="0"/>
                  <a:pt x="132971" y="0"/>
                </a:cubicBezTo>
                <a:lnTo>
                  <a:pt x="1930778" y="0"/>
                </a:lnTo>
                <a:cubicBezTo>
                  <a:pt x="2004216" y="0"/>
                  <a:pt x="2063749" y="59533"/>
                  <a:pt x="2063749" y="132971"/>
                </a:cubicBezTo>
                <a:lnTo>
                  <a:pt x="2063749" y="1196739"/>
                </a:lnTo>
                <a:cubicBezTo>
                  <a:pt x="2063749" y="1270177"/>
                  <a:pt x="2004216" y="1329710"/>
                  <a:pt x="1930778" y="1329710"/>
                </a:cubicBezTo>
                <a:lnTo>
                  <a:pt x="132971" y="1329710"/>
                </a:lnTo>
                <a:cubicBezTo>
                  <a:pt x="59533" y="1329710"/>
                  <a:pt x="0" y="1270177"/>
                  <a:pt x="0" y="1196739"/>
                </a:cubicBezTo>
                <a:lnTo>
                  <a:pt x="0" y="13297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46" tIns="67521" rIns="77046" bIns="6752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/>
              <a:t>Add </a:t>
            </a:r>
            <a:r>
              <a:rPr lang="de-DE" sz="1500" kern="1200" dirty="0" err="1"/>
              <a:t>more</a:t>
            </a:r>
            <a:r>
              <a:rPr lang="de-DE" sz="1500" kern="1200" dirty="0"/>
              <a:t> </a:t>
            </a:r>
            <a:r>
              <a:rPr lang="de-DE" sz="1500" kern="1200" dirty="0" err="1"/>
              <a:t>training</a:t>
            </a:r>
            <a:r>
              <a:rPr lang="de-DE" sz="1500" kern="1200" dirty="0"/>
              <a:t> </a:t>
            </a:r>
            <a:r>
              <a:rPr lang="de-DE" sz="1500" kern="1200" dirty="0" err="1"/>
              <a:t>data</a:t>
            </a:r>
            <a:r>
              <a:rPr lang="de-DE" sz="1500" kern="1200" dirty="0"/>
              <a:t> </a:t>
            </a:r>
            <a:r>
              <a:rPr lang="de-DE" sz="1500" kern="1200" dirty="0" err="1"/>
              <a:t>of</a:t>
            </a:r>
            <a:r>
              <a:rPr lang="de-DE" sz="1500" kern="1200" dirty="0"/>
              <a:t> </a:t>
            </a:r>
            <a:r>
              <a:rPr lang="de-DE" sz="1500" kern="1200" dirty="0" err="1"/>
              <a:t>pieces</a:t>
            </a:r>
            <a:r>
              <a:rPr lang="de-DE" sz="1500" kern="1200" dirty="0"/>
              <a:t> </a:t>
            </a:r>
            <a:r>
              <a:rPr lang="de-DE" sz="1500" kern="1200" dirty="0" err="1"/>
              <a:t>where</a:t>
            </a:r>
            <a:r>
              <a:rPr lang="de-DE" sz="1500" kern="1200" dirty="0"/>
              <a:t> </a:t>
            </a:r>
            <a:r>
              <a:rPr lang="de-DE" sz="1500" kern="1200" dirty="0" err="1"/>
              <a:t>the</a:t>
            </a:r>
            <a:r>
              <a:rPr lang="de-DE" sz="1500" kern="1200" dirty="0"/>
              <a:t> </a:t>
            </a:r>
            <a:r>
              <a:rPr lang="de-DE" sz="1500" kern="1200" dirty="0" err="1"/>
              <a:t>prediction</a:t>
            </a:r>
            <a:r>
              <a:rPr lang="de-DE" sz="1500" kern="1200" dirty="0"/>
              <a:t> </a:t>
            </a:r>
            <a:r>
              <a:rPr lang="de-DE" sz="1500" kern="1200" dirty="0" err="1"/>
              <a:t>model</a:t>
            </a:r>
            <a:r>
              <a:rPr lang="de-DE" sz="1500" kern="1200" dirty="0"/>
              <a:t> </a:t>
            </a:r>
            <a:r>
              <a:rPr lang="de-DE" sz="1500" kern="1200" dirty="0" err="1"/>
              <a:t>makes</a:t>
            </a:r>
            <a:r>
              <a:rPr lang="de-DE" sz="1500" kern="1200" dirty="0"/>
              <a:t> </a:t>
            </a:r>
            <a:r>
              <a:rPr lang="de-DE" sz="1500" kern="1200" dirty="0" err="1"/>
              <a:t>mistakes</a:t>
            </a:r>
            <a:endParaRPr lang="en-GB" sz="15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2957B3-AAFE-4707-BE07-EC18DD1D230F}"/>
              </a:ext>
            </a:extLst>
          </p:cNvPr>
          <p:cNvSpPr/>
          <p:nvPr/>
        </p:nvSpPr>
        <p:spPr>
          <a:xfrm>
            <a:off x="5064125" y="4549296"/>
            <a:ext cx="2063749" cy="1329710"/>
          </a:xfrm>
          <a:custGeom>
            <a:avLst/>
            <a:gdLst>
              <a:gd name="connsiteX0" fmla="*/ 0 w 2063749"/>
              <a:gd name="connsiteY0" fmla="*/ 132971 h 1329710"/>
              <a:gd name="connsiteX1" fmla="*/ 132971 w 2063749"/>
              <a:gd name="connsiteY1" fmla="*/ 0 h 1329710"/>
              <a:gd name="connsiteX2" fmla="*/ 1930778 w 2063749"/>
              <a:gd name="connsiteY2" fmla="*/ 0 h 1329710"/>
              <a:gd name="connsiteX3" fmla="*/ 2063749 w 2063749"/>
              <a:gd name="connsiteY3" fmla="*/ 132971 h 1329710"/>
              <a:gd name="connsiteX4" fmla="*/ 2063749 w 2063749"/>
              <a:gd name="connsiteY4" fmla="*/ 1196739 h 1329710"/>
              <a:gd name="connsiteX5" fmla="*/ 1930778 w 2063749"/>
              <a:gd name="connsiteY5" fmla="*/ 1329710 h 1329710"/>
              <a:gd name="connsiteX6" fmla="*/ 132971 w 2063749"/>
              <a:gd name="connsiteY6" fmla="*/ 1329710 h 1329710"/>
              <a:gd name="connsiteX7" fmla="*/ 0 w 2063749"/>
              <a:gd name="connsiteY7" fmla="*/ 1196739 h 1329710"/>
              <a:gd name="connsiteX8" fmla="*/ 0 w 2063749"/>
              <a:gd name="connsiteY8" fmla="*/ 132971 h 13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1329710">
                <a:moveTo>
                  <a:pt x="0" y="132971"/>
                </a:moveTo>
                <a:cubicBezTo>
                  <a:pt x="0" y="59533"/>
                  <a:pt x="59533" y="0"/>
                  <a:pt x="132971" y="0"/>
                </a:cubicBezTo>
                <a:lnTo>
                  <a:pt x="1930778" y="0"/>
                </a:lnTo>
                <a:cubicBezTo>
                  <a:pt x="2004216" y="0"/>
                  <a:pt x="2063749" y="59533"/>
                  <a:pt x="2063749" y="132971"/>
                </a:cubicBezTo>
                <a:lnTo>
                  <a:pt x="2063749" y="1196739"/>
                </a:lnTo>
                <a:cubicBezTo>
                  <a:pt x="2063749" y="1270177"/>
                  <a:pt x="2004216" y="1329710"/>
                  <a:pt x="1930778" y="1329710"/>
                </a:cubicBezTo>
                <a:lnTo>
                  <a:pt x="132971" y="1329710"/>
                </a:lnTo>
                <a:cubicBezTo>
                  <a:pt x="59533" y="1329710"/>
                  <a:pt x="0" y="1270177"/>
                  <a:pt x="0" y="1196739"/>
                </a:cubicBezTo>
                <a:lnTo>
                  <a:pt x="0" y="13297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46" tIns="67521" rIns="77046" bIns="6752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 err="1"/>
              <a:t>Improve</a:t>
            </a:r>
            <a:r>
              <a:rPr lang="de-DE" sz="1500" kern="1200" dirty="0"/>
              <a:t> </a:t>
            </a:r>
            <a:r>
              <a:rPr lang="de-DE" sz="1500" kern="1200" dirty="0" err="1"/>
              <a:t>image</a:t>
            </a:r>
            <a:r>
              <a:rPr lang="de-DE" sz="1500" kern="1200" dirty="0"/>
              <a:t> </a:t>
            </a:r>
            <a:r>
              <a:rPr lang="de-DE" sz="1500" kern="1200" dirty="0" err="1"/>
              <a:t>quality</a:t>
            </a:r>
            <a:endParaRPr lang="en-GB" sz="15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D021B3-525F-43B2-85C5-541599F9F06B}"/>
              </a:ext>
            </a:extLst>
          </p:cNvPr>
          <p:cNvSpPr/>
          <p:nvPr/>
        </p:nvSpPr>
        <p:spPr>
          <a:xfrm>
            <a:off x="7579320" y="1690688"/>
            <a:ext cx="2579687" cy="4410117"/>
          </a:xfrm>
          <a:custGeom>
            <a:avLst/>
            <a:gdLst>
              <a:gd name="connsiteX0" fmla="*/ 0 w 2579687"/>
              <a:gd name="connsiteY0" fmla="*/ 257969 h 4410117"/>
              <a:gd name="connsiteX1" fmla="*/ 257969 w 2579687"/>
              <a:gd name="connsiteY1" fmla="*/ 0 h 4410117"/>
              <a:gd name="connsiteX2" fmla="*/ 2321718 w 2579687"/>
              <a:gd name="connsiteY2" fmla="*/ 0 h 4410117"/>
              <a:gd name="connsiteX3" fmla="*/ 2579687 w 2579687"/>
              <a:gd name="connsiteY3" fmla="*/ 257969 h 4410117"/>
              <a:gd name="connsiteX4" fmla="*/ 2579687 w 2579687"/>
              <a:gd name="connsiteY4" fmla="*/ 4152148 h 4410117"/>
              <a:gd name="connsiteX5" fmla="*/ 2321718 w 2579687"/>
              <a:gd name="connsiteY5" fmla="*/ 4410117 h 4410117"/>
              <a:gd name="connsiteX6" fmla="*/ 257969 w 2579687"/>
              <a:gd name="connsiteY6" fmla="*/ 4410117 h 4410117"/>
              <a:gd name="connsiteX7" fmla="*/ 0 w 2579687"/>
              <a:gd name="connsiteY7" fmla="*/ 4152148 h 4410117"/>
              <a:gd name="connsiteX8" fmla="*/ 0 w 2579687"/>
              <a:gd name="connsiteY8" fmla="*/ 257969 h 441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7" h="4410117">
                <a:moveTo>
                  <a:pt x="0" y="257969"/>
                </a:moveTo>
                <a:cubicBezTo>
                  <a:pt x="0" y="115497"/>
                  <a:pt x="115497" y="0"/>
                  <a:pt x="257969" y="0"/>
                </a:cubicBezTo>
                <a:lnTo>
                  <a:pt x="2321718" y="0"/>
                </a:lnTo>
                <a:cubicBezTo>
                  <a:pt x="2464190" y="0"/>
                  <a:pt x="2579687" y="115497"/>
                  <a:pt x="2579687" y="257969"/>
                </a:cubicBezTo>
                <a:lnTo>
                  <a:pt x="2579687" y="4152148"/>
                </a:lnTo>
                <a:cubicBezTo>
                  <a:pt x="2579687" y="4294620"/>
                  <a:pt x="2464190" y="4410117"/>
                  <a:pt x="2321718" y="4410117"/>
                </a:cubicBezTo>
                <a:lnTo>
                  <a:pt x="257969" y="4410117"/>
                </a:lnTo>
                <a:cubicBezTo>
                  <a:pt x="115497" y="4410117"/>
                  <a:pt x="0" y="4294620"/>
                  <a:pt x="0" y="4152148"/>
                </a:cubicBezTo>
                <a:lnTo>
                  <a:pt x="0" y="257969"/>
                </a:lnTo>
                <a:close/>
              </a:path>
            </a:pathLst>
          </a:cu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0970" tIns="140970" rIns="140970" bIns="3228052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700" kern="1200" dirty="0" err="1"/>
              <a:t>Object</a:t>
            </a:r>
            <a:r>
              <a:rPr lang="de-DE" sz="3700" kern="1200" dirty="0"/>
              <a:t> Tracking</a:t>
            </a:r>
            <a:endParaRPr lang="en-GB" sz="37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F2E4A6-8529-4826-861A-CFECE4131903}"/>
              </a:ext>
            </a:extLst>
          </p:cNvPr>
          <p:cNvSpPr/>
          <p:nvPr/>
        </p:nvSpPr>
        <p:spPr>
          <a:xfrm>
            <a:off x="7837289" y="3013723"/>
            <a:ext cx="2063749" cy="2866576"/>
          </a:xfrm>
          <a:custGeom>
            <a:avLst/>
            <a:gdLst>
              <a:gd name="connsiteX0" fmla="*/ 0 w 2063749"/>
              <a:gd name="connsiteY0" fmla="*/ 206375 h 2866576"/>
              <a:gd name="connsiteX1" fmla="*/ 206375 w 2063749"/>
              <a:gd name="connsiteY1" fmla="*/ 0 h 2866576"/>
              <a:gd name="connsiteX2" fmla="*/ 1857374 w 2063749"/>
              <a:gd name="connsiteY2" fmla="*/ 0 h 2866576"/>
              <a:gd name="connsiteX3" fmla="*/ 2063749 w 2063749"/>
              <a:gd name="connsiteY3" fmla="*/ 206375 h 2866576"/>
              <a:gd name="connsiteX4" fmla="*/ 2063749 w 2063749"/>
              <a:gd name="connsiteY4" fmla="*/ 2660201 h 2866576"/>
              <a:gd name="connsiteX5" fmla="*/ 1857374 w 2063749"/>
              <a:gd name="connsiteY5" fmla="*/ 2866576 h 2866576"/>
              <a:gd name="connsiteX6" fmla="*/ 206375 w 2063749"/>
              <a:gd name="connsiteY6" fmla="*/ 2866576 h 2866576"/>
              <a:gd name="connsiteX7" fmla="*/ 0 w 2063749"/>
              <a:gd name="connsiteY7" fmla="*/ 2660201 h 2866576"/>
              <a:gd name="connsiteX8" fmla="*/ 0 w 2063749"/>
              <a:gd name="connsiteY8" fmla="*/ 206375 h 286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2866576">
                <a:moveTo>
                  <a:pt x="0" y="206375"/>
                </a:moveTo>
                <a:cubicBezTo>
                  <a:pt x="0" y="92397"/>
                  <a:pt x="92397" y="0"/>
                  <a:pt x="206375" y="0"/>
                </a:cubicBezTo>
                <a:lnTo>
                  <a:pt x="1857374" y="0"/>
                </a:lnTo>
                <a:cubicBezTo>
                  <a:pt x="1971352" y="0"/>
                  <a:pt x="2063749" y="92397"/>
                  <a:pt x="2063749" y="206375"/>
                </a:cubicBezTo>
                <a:lnTo>
                  <a:pt x="2063749" y="2660201"/>
                </a:lnTo>
                <a:cubicBezTo>
                  <a:pt x="2063749" y="2774179"/>
                  <a:pt x="1971352" y="2866576"/>
                  <a:pt x="1857374" y="2866576"/>
                </a:cubicBezTo>
                <a:lnTo>
                  <a:pt x="206375" y="2866576"/>
                </a:lnTo>
                <a:cubicBezTo>
                  <a:pt x="92397" y="2866576"/>
                  <a:pt x="0" y="2774179"/>
                  <a:pt x="0" y="2660201"/>
                </a:cubicBezTo>
                <a:lnTo>
                  <a:pt x="0" y="206375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5" tIns="89020" rIns="98545" bIns="8902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/>
              <a:t>Implement a </a:t>
            </a:r>
            <a:r>
              <a:rPr lang="de-DE" sz="1500" kern="1200" dirty="0" err="1"/>
              <a:t>more</a:t>
            </a:r>
            <a:r>
              <a:rPr lang="de-DE" sz="1500" kern="1200" dirty="0"/>
              <a:t> </a:t>
            </a:r>
            <a:r>
              <a:rPr lang="de-DE" sz="1500" kern="1200" dirty="0" err="1"/>
              <a:t>complicated</a:t>
            </a:r>
            <a:r>
              <a:rPr lang="de-DE" sz="1500" kern="1200" dirty="0"/>
              <a:t> </a:t>
            </a:r>
            <a:r>
              <a:rPr lang="de-DE" sz="1500" kern="1200" dirty="0" err="1"/>
              <a:t>solution</a:t>
            </a:r>
            <a:r>
              <a:rPr lang="de-DE" sz="1500" kern="1200" dirty="0"/>
              <a:t> </a:t>
            </a:r>
            <a:r>
              <a:rPr lang="de-DE" sz="1500" kern="1200" dirty="0" err="1"/>
              <a:t>for</a:t>
            </a:r>
            <a:r>
              <a:rPr lang="de-DE" sz="1500" kern="1200" dirty="0"/>
              <a:t> </a:t>
            </a:r>
            <a:r>
              <a:rPr lang="de-DE" sz="1500" kern="1200" dirty="0" err="1"/>
              <a:t>object</a:t>
            </a:r>
            <a:r>
              <a:rPr lang="de-DE" sz="1500" kern="1200" dirty="0"/>
              <a:t> </a:t>
            </a:r>
            <a:r>
              <a:rPr lang="de-DE" sz="1500" kern="1200" dirty="0" err="1"/>
              <a:t>tracking</a:t>
            </a:r>
            <a:endParaRPr lang="en-GB" sz="1500" kern="1200" dirty="0"/>
          </a:p>
        </p:txBody>
      </p:sp>
    </p:spTree>
    <p:extLst>
      <p:ext uri="{BB962C8B-B14F-4D97-AF65-F5344CB8AC3E}">
        <p14:creationId xmlns:p14="http://schemas.microsoft.com/office/powerpoint/2010/main" val="18242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42AB-3368-4408-AF43-10BE804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82DC-DD37-4FA9-BEA0-64B3CBCA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(</a:t>
            </a:r>
            <a:r>
              <a:rPr lang="de-DE" dirty="0" err="1"/>
              <a:t>intrinsic</a:t>
            </a:r>
            <a:r>
              <a:rPr lang="de-DE" dirty="0"/>
              <a:t>)</a:t>
            </a:r>
          </a:p>
          <a:p>
            <a:r>
              <a:rPr lang="de-DE" dirty="0" err="1"/>
              <a:t>Detection</a:t>
            </a:r>
            <a:r>
              <a:rPr lang="de-DE" dirty="0"/>
              <a:t> (</a:t>
            </a:r>
            <a:r>
              <a:rPr lang="de-DE" dirty="0" err="1"/>
              <a:t>Preprocessing</a:t>
            </a:r>
            <a:r>
              <a:rPr lang="de-DE" dirty="0"/>
              <a:t>, Segmentation (Color </a:t>
            </a:r>
            <a:r>
              <a:rPr lang="de-DE" dirty="0" err="1"/>
              <a:t>based</a:t>
            </a:r>
            <a:r>
              <a:rPr lang="de-DE" dirty="0"/>
              <a:t>, HSV), </a:t>
            </a:r>
            <a:r>
              <a:rPr lang="de-DE" dirty="0" err="1"/>
              <a:t>Postprocessing</a:t>
            </a:r>
            <a:r>
              <a:rPr lang="de-DE" dirty="0"/>
              <a:t>, </a:t>
            </a:r>
          </a:p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(</a:t>
            </a:r>
            <a:r>
              <a:rPr lang="de-DE" dirty="0" err="1"/>
              <a:t>reproducable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)</a:t>
            </a:r>
          </a:p>
          <a:p>
            <a:r>
              <a:rPr lang="en-GB" dirty="0"/>
              <a:t>Classification of Lego Pieces</a:t>
            </a:r>
          </a:p>
          <a:p>
            <a:pPr lvl="1"/>
            <a:r>
              <a:rPr lang="en-GB" dirty="0"/>
              <a:t>Multiclass Object Classification in images using CNN</a:t>
            </a:r>
          </a:p>
          <a:p>
            <a:pPr lvl="2"/>
            <a:r>
              <a:rPr lang="en-GB" dirty="0"/>
              <a:t>Data generation</a:t>
            </a:r>
          </a:p>
          <a:p>
            <a:pPr lvl="2"/>
            <a:r>
              <a:rPr lang="en-GB" dirty="0"/>
              <a:t>Training the model (GPU -&gt; Google </a:t>
            </a:r>
            <a:r>
              <a:rPr lang="en-GB" dirty="0" err="1"/>
              <a:t>Colabs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Deploy the model on a </a:t>
            </a:r>
            <a:r>
              <a:rPr lang="en-GB" dirty="0" err="1"/>
              <a:t>RaspberryPi</a:t>
            </a:r>
            <a:r>
              <a:rPr lang="en-GB" dirty="0"/>
              <a:t> (</a:t>
            </a:r>
            <a:r>
              <a:rPr lang="en-GB" dirty="0" err="1"/>
              <a:t>TensorflowLite</a:t>
            </a:r>
            <a:r>
              <a:rPr lang="en-GB" dirty="0"/>
              <a:t>, Transfer model format) </a:t>
            </a:r>
          </a:p>
          <a:p>
            <a:r>
              <a:rPr lang="en-GB" dirty="0"/>
              <a:t>Multi-object tracking in videos (based on distance &amp; features)</a:t>
            </a:r>
          </a:p>
          <a:p>
            <a:r>
              <a:rPr lang="en-GB" dirty="0"/>
              <a:t>Final demo on video (live)</a:t>
            </a:r>
          </a:p>
          <a:p>
            <a:r>
              <a:rPr lang="en-GB" dirty="0"/>
              <a:t>Possible improvements</a:t>
            </a:r>
          </a:p>
        </p:txBody>
      </p:sp>
    </p:spTree>
    <p:extLst>
      <p:ext uri="{BB962C8B-B14F-4D97-AF65-F5344CB8AC3E}">
        <p14:creationId xmlns:p14="http://schemas.microsoft.com/office/powerpoint/2010/main" val="232675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FB238-E77C-4E00-B5C1-FFBFB3F5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Questions?</a:t>
            </a: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24CAF1AF-8CA0-46B5-B589-6AEBDAB1B96B}"/>
              </a:ext>
            </a:extLst>
          </p:cNvPr>
          <p:cNvGrpSpPr>
            <a:grpSpLocks/>
          </p:cNvGrpSpPr>
          <p:nvPr/>
        </p:nvGrpSpPr>
        <p:grpSpPr bwMode="auto">
          <a:xfrm>
            <a:off x="4028570" y="1088850"/>
            <a:ext cx="4134860" cy="5404025"/>
            <a:chOff x="1108" y="635"/>
            <a:chExt cx="856" cy="168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4DE6311-9309-48D7-AE40-D795FB1E0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" y="1300"/>
              <a:ext cx="856" cy="1024"/>
            </a:xfrm>
            <a:custGeom>
              <a:avLst/>
              <a:gdLst>
                <a:gd name="T0" fmla="*/ 0 w 856"/>
                <a:gd name="T1" fmla="*/ 1024 h 1024"/>
                <a:gd name="T2" fmla="*/ 12 w 856"/>
                <a:gd name="T3" fmla="*/ 584 h 1024"/>
                <a:gd name="T4" fmla="*/ 196 w 856"/>
                <a:gd name="T5" fmla="*/ 480 h 1024"/>
                <a:gd name="T6" fmla="*/ 184 w 856"/>
                <a:gd name="T7" fmla="*/ 392 h 1024"/>
                <a:gd name="T8" fmla="*/ 120 w 856"/>
                <a:gd name="T9" fmla="*/ 172 h 1024"/>
                <a:gd name="T10" fmla="*/ 248 w 856"/>
                <a:gd name="T11" fmla="*/ 84 h 1024"/>
                <a:gd name="T12" fmla="*/ 288 w 856"/>
                <a:gd name="T13" fmla="*/ 0 h 1024"/>
                <a:gd name="T14" fmla="*/ 404 w 856"/>
                <a:gd name="T15" fmla="*/ 96 h 1024"/>
                <a:gd name="T16" fmla="*/ 448 w 856"/>
                <a:gd name="T17" fmla="*/ 24 h 1024"/>
                <a:gd name="T18" fmla="*/ 596 w 856"/>
                <a:gd name="T19" fmla="*/ 48 h 1024"/>
                <a:gd name="T20" fmla="*/ 620 w 856"/>
                <a:gd name="T21" fmla="*/ 16 h 1024"/>
                <a:gd name="T22" fmla="*/ 856 w 856"/>
                <a:gd name="T23" fmla="*/ 312 h 1024"/>
                <a:gd name="T24" fmla="*/ 616 w 856"/>
                <a:gd name="T25" fmla="*/ 616 h 1024"/>
                <a:gd name="T26" fmla="*/ 536 w 856"/>
                <a:gd name="T27" fmla="*/ 724 h 1024"/>
                <a:gd name="T28" fmla="*/ 580 w 856"/>
                <a:gd name="T29" fmla="*/ 984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1024">
                  <a:moveTo>
                    <a:pt x="0" y="1024"/>
                  </a:moveTo>
                  <a:lnTo>
                    <a:pt x="12" y="584"/>
                  </a:lnTo>
                  <a:lnTo>
                    <a:pt x="196" y="480"/>
                  </a:lnTo>
                  <a:lnTo>
                    <a:pt x="184" y="392"/>
                  </a:lnTo>
                  <a:lnTo>
                    <a:pt x="120" y="172"/>
                  </a:lnTo>
                  <a:lnTo>
                    <a:pt x="248" y="84"/>
                  </a:lnTo>
                  <a:lnTo>
                    <a:pt x="288" y="0"/>
                  </a:lnTo>
                  <a:lnTo>
                    <a:pt x="404" y="96"/>
                  </a:lnTo>
                  <a:lnTo>
                    <a:pt x="448" y="24"/>
                  </a:lnTo>
                  <a:lnTo>
                    <a:pt x="596" y="48"/>
                  </a:lnTo>
                  <a:lnTo>
                    <a:pt x="620" y="16"/>
                  </a:lnTo>
                  <a:lnTo>
                    <a:pt x="856" y="312"/>
                  </a:lnTo>
                  <a:lnTo>
                    <a:pt x="616" y="616"/>
                  </a:lnTo>
                  <a:lnTo>
                    <a:pt x="536" y="724"/>
                  </a:lnTo>
                  <a:lnTo>
                    <a:pt x="580" y="984"/>
                  </a:lnTo>
                </a:path>
              </a:pathLst>
            </a:custGeom>
            <a:ln w="1905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943861E-F656-4835-83D3-25BD1F01D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" y="1388"/>
              <a:ext cx="308" cy="380"/>
            </a:xfrm>
            <a:custGeom>
              <a:avLst/>
              <a:gdLst>
                <a:gd name="T0" fmla="*/ 48 w 308"/>
                <a:gd name="T1" fmla="*/ 36 h 380"/>
                <a:gd name="T2" fmla="*/ 76 w 308"/>
                <a:gd name="T3" fmla="*/ 0 h 380"/>
                <a:gd name="T4" fmla="*/ 156 w 308"/>
                <a:gd name="T5" fmla="*/ 32 h 380"/>
                <a:gd name="T6" fmla="*/ 148 w 308"/>
                <a:gd name="T7" fmla="*/ 84 h 380"/>
                <a:gd name="T8" fmla="*/ 308 w 308"/>
                <a:gd name="T9" fmla="*/ 216 h 380"/>
                <a:gd name="T10" fmla="*/ 104 w 308"/>
                <a:gd name="T11" fmla="*/ 380 h 380"/>
                <a:gd name="T12" fmla="*/ 0 w 308"/>
                <a:gd name="T13" fmla="*/ 376 h 380"/>
                <a:gd name="T14" fmla="*/ 32 w 308"/>
                <a:gd name="T15" fmla="*/ 352 h 380"/>
                <a:gd name="T16" fmla="*/ 32 w 308"/>
                <a:gd name="T17" fmla="*/ 228 h 380"/>
                <a:gd name="T18" fmla="*/ 48 w 308"/>
                <a:gd name="T19" fmla="*/ 3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" h="380">
                  <a:moveTo>
                    <a:pt x="48" y="36"/>
                  </a:moveTo>
                  <a:lnTo>
                    <a:pt x="76" y="0"/>
                  </a:lnTo>
                  <a:lnTo>
                    <a:pt x="156" y="32"/>
                  </a:lnTo>
                  <a:lnTo>
                    <a:pt x="148" y="84"/>
                  </a:lnTo>
                  <a:lnTo>
                    <a:pt x="308" y="216"/>
                  </a:lnTo>
                  <a:lnTo>
                    <a:pt x="104" y="380"/>
                  </a:lnTo>
                  <a:lnTo>
                    <a:pt x="0" y="376"/>
                  </a:lnTo>
                  <a:lnTo>
                    <a:pt x="32" y="352"/>
                  </a:lnTo>
                  <a:lnTo>
                    <a:pt x="32" y="228"/>
                  </a:lnTo>
                  <a:lnTo>
                    <a:pt x="48" y="36"/>
                  </a:lnTo>
                  <a:close/>
                </a:path>
              </a:pathLst>
            </a:custGeom>
            <a:ln w="1905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71D685-060A-4E88-8A0B-7ACC90E12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" y="1668"/>
              <a:ext cx="40" cy="36"/>
            </a:xfrm>
            <a:custGeom>
              <a:avLst/>
              <a:gdLst>
                <a:gd name="T0" fmla="*/ 0 w 40"/>
                <a:gd name="T1" fmla="*/ 36 h 36"/>
                <a:gd name="T2" fmla="*/ 16 w 40"/>
                <a:gd name="T3" fmla="*/ 4 h 36"/>
                <a:gd name="T4" fmla="*/ 40 w 40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6">
                  <a:moveTo>
                    <a:pt x="0" y="36"/>
                  </a:moveTo>
                  <a:lnTo>
                    <a:pt x="16" y="4"/>
                  </a:lnTo>
                  <a:lnTo>
                    <a:pt x="40" y="0"/>
                  </a:lnTo>
                </a:path>
              </a:pathLst>
            </a:custGeom>
            <a:ln w="1905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641A257E-8D22-4A5E-853C-78EDC3B60F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0" y="2048"/>
              <a:ext cx="8" cy="264"/>
            </a:xfrm>
            <a:prstGeom prst="line">
              <a:avLst/>
            </a:prstGeom>
            <a:ln w="19050"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5AD6985E-4897-4A12-8256-031C9B8CE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" y="635"/>
              <a:ext cx="351" cy="441"/>
            </a:xfrm>
            <a:custGeom>
              <a:avLst/>
              <a:gdLst>
                <a:gd name="T0" fmla="*/ 51 w 351"/>
                <a:gd name="T1" fmla="*/ 241 h 441"/>
                <a:gd name="T2" fmla="*/ 47 w 351"/>
                <a:gd name="T3" fmla="*/ 61 h 441"/>
                <a:gd name="T4" fmla="*/ 331 w 351"/>
                <a:gd name="T5" fmla="*/ 41 h 441"/>
                <a:gd name="T6" fmla="*/ 167 w 351"/>
                <a:gd name="T7" fmla="*/ 305 h 441"/>
                <a:gd name="T8" fmla="*/ 195 w 351"/>
                <a:gd name="T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441">
                  <a:moveTo>
                    <a:pt x="51" y="241"/>
                  </a:moveTo>
                  <a:cubicBezTo>
                    <a:pt x="25" y="167"/>
                    <a:pt x="0" y="94"/>
                    <a:pt x="47" y="61"/>
                  </a:cubicBezTo>
                  <a:cubicBezTo>
                    <a:pt x="94" y="28"/>
                    <a:pt x="311" y="0"/>
                    <a:pt x="331" y="41"/>
                  </a:cubicBezTo>
                  <a:cubicBezTo>
                    <a:pt x="351" y="82"/>
                    <a:pt x="190" y="238"/>
                    <a:pt x="167" y="305"/>
                  </a:cubicBezTo>
                  <a:cubicBezTo>
                    <a:pt x="144" y="372"/>
                    <a:pt x="169" y="406"/>
                    <a:pt x="195" y="441"/>
                  </a:cubicBezTo>
                </a:path>
              </a:pathLst>
            </a:custGeom>
            <a:ln w="1905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35FDD245-C5E8-472B-AEE4-20AA38847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124"/>
              <a:ext cx="56" cy="56"/>
            </a:xfrm>
            <a:prstGeom prst="ellipse">
              <a:avLst/>
            </a:prstGeom>
            <a:ln w="19050"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13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C561-29F8-4E4A-BDFB-35E36D00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AA02-7302-42AD-BC23-E4850FB50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16 images used for intrinsic calibration</a:t>
            </a:r>
          </a:p>
          <a:p>
            <a:r>
              <a:rPr lang="en-GB" sz="1800" dirty="0"/>
              <a:t>Intrinsic parameter used to undistort the image</a:t>
            </a:r>
          </a:p>
          <a:p>
            <a:r>
              <a:rPr lang="en-GB" sz="1800" dirty="0"/>
              <a:t>Intrinsic parameter are saved to .json file</a:t>
            </a:r>
          </a:p>
          <a:p>
            <a:r>
              <a:rPr lang="en-GB" sz="1800" dirty="0"/>
              <a:t>.json file is read on the raspberry pi</a:t>
            </a:r>
          </a:p>
          <a:p>
            <a:endParaRPr lang="en-GB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6D6180-3AB2-4CEF-8917-9799C6F8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497" y="4212484"/>
            <a:ext cx="2623679" cy="1964479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39BA0B2-1BF7-49F0-A1CB-C057B576C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76" y="4347421"/>
            <a:ext cx="2619306" cy="196447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E2B9A77-53CE-4234-8D5C-7C54D63D67E9}"/>
              </a:ext>
            </a:extLst>
          </p:cNvPr>
          <p:cNvCxnSpPr/>
          <p:nvPr/>
        </p:nvCxnSpPr>
        <p:spPr>
          <a:xfrm>
            <a:off x="4738547" y="5298540"/>
            <a:ext cx="206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9811113C-14AD-426C-9A06-078CC02DE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28987"/>
            <a:ext cx="10420350" cy="2000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E8811EF-4CEB-4154-85AA-B1C7FF8A0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93" y="3587158"/>
            <a:ext cx="11467322" cy="1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4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C561-29F8-4E4A-BDFB-35E36D00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, Segmentation, </a:t>
            </a:r>
            <a:r>
              <a:rPr lang="de-DE" dirty="0" err="1"/>
              <a:t>Postprocessing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AA02-7302-42AD-BC23-E4850FB50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Short Revision (with example-images out of deliverable 3):</a:t>
            </a:r>
          </a:p>
          <a:p>
            <a:pPr marL="0" indent="0">
              <a:buNone/>
            </a:pPr>
            <a:r>
              <a:rPr lang="en-GB" sz="1800" b="1" dirty="0" err="1"/>
              <a:t>Preprocessing</a:t>
            </a:r>
            <a:r>
              <a:rPr lang="en-GB" sz="1800" b="1" dirty="0"/>
              <a:t>: </a:t>
            </a:r>
            <a:r>
              <a:rPr lang="en-GB" sz="1800" dirty="0" err="1"/>
              <a:t>Undistortion</a:t>
            </a:r>
            <a:r>
              <a:rPr lang="en-GB" sz="1800" dirty="0"/>
              <a:t>, Shrink Resolution, </a:t>
            </a:r>
            <a:r>
              <a:rPr lang="en-GB" sz="1800" dirty="0" err="1"/>
              <a:t>Bilteral</a:t>
            </a:r>
            <a:r>
              <a:rPr lang="en-GB" sz="1800" dirty="0"/>
              <a:t>-Filter and Median-Filter</a:t>
            </a:r>
          </a:p>
          <a:p>
            <a:pPr marL="0" indent="0">
              <a:buNone/>
            </a:pPr>
            <a:r>
              <a:rPr lang="en-GB" sz="1800" b="1" dirty="0"/>
              <a:t>Segmentation: </a:t>
            </a:r>
            <a:r>
              <a:rPr lang="en-GB" sz="1800" dirty="0" err="1"/>
              <a:t>Colorbased</a:t>
            </a:r>
            <a:r>
              <a:rPr lang="en-GB" sz="1800" dirty="0"/>
              <a:t> HSV-Thresholding</a:t>
            </a:r>
          </a:p>
          <a:p>
            <a:pPr marL="0" indent="0">
              <a:buNone/>
            </a:pPr>
            <a:r>
              <a:rPr lang="en-GB" sz="1800" b="1" dirty="0"/>
              <a:t>Postprocessing: </a:t>
            </a:r>
            <a:r>
              <a:rPr lang="en-GB" sz="1800" dirty="0"/>
              <a:t>Morphological Opening</a:t>
            </a:r>
          </a:p>
          <a:p>
            <a:endParaRPr lang="en-GB" sz="1800" dirty="0"/>
          </a:p>
        </p:txBody>
      </p:sp>
      <p:pic>
        <p:nvPicPr>
          <p:cNvPr id="21" name="Grafik 20" descr="Ein Bild, das Tastatur, verschieden, angeordnet, mehrere enthält.&#10;&#10;Automatisch generierte Beschreibung">
            <a:extLst>
              <a:ext uri="{FF2B5EF4-FFF2-40B4-BE49-F238E27FC236}">
                <a16:creationId xmlns:a16="http://schemas.microsoft.com/office/drawing/2014/main" id="{F72096B3-843D-45E7-89C2-49BA50CA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1" y="4001294"/>
            <a:ext cx="2759925" cy="207104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ADA84FB-F6D9-4754-9AC7-C81C87418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25" y="4001294"/>
            <a:ext cx="2759925" cy="206663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3EB9896-87D4-4214-BF50-E77695411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19" y="4001294"/>
            <a:ext cx="2759925" cy="205885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9095B04-4FF4-4D7E-8574-B0E2503CC759}"/>
              </a:ext>
            </a:extLst>
          </p:cNvPr>
          <p:cNvSpPr txBox="1"/>
          <p:nvPr/>
        </p:nvSpPr>
        <p:spPr>
          <a:xfrm>
            <a:off x="919627" y="3624157"/>
            <a:ext cx="18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Raw (</a:t>
            </a:r>
            <a:r>
              <a:rPr lang="de-DE" dirty="0" err="1"/>
              <a:t>undistorted</a:t>
            </a:r>
            <a:r>
              <a:rPr lang="de-DE" dirty="0"/>
              <a:t>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E35E0B2-16D3-4E5D-9EFE-8F3BBED064BD}"/>
              </a:ext>
            </a:extLst>
          </p:cNvPr>
          <p:cNvSpPr txBox="1"/>
          <p:nvPr/>
        </p:nvSpPr>
        <p:spPr>
          <a:xfrm>
            <a:off x="4240064" y="3624157"/>
            <a:ext cx="147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 bilateral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042477F-FD91-4B03-A60D-118F50CB130B}"/>
              </a:ext>
            </a:extLst>
          </p:cNvPr>
          <p:cNvSpPr txBox="1"/>
          <p:nvPr/>
        </p:nvSpPr>
        <p:spPr>
          <a:xfrm>
            <a:off x="6837613" y="3624157"/>
            <a:ext cx="264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 bilateral and median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127F311-6D64-464E-96F0-6622B8FDA3E1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3235456" y="5034610"/>
            <a:ext cx="362669" cy="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DBA40B0-CEBF-4A46-B456-9AB710D6FCC7}"/>
              </a:ext>
            </a:extLst>
          </p:cNvPr>
          <p:cNvCxnSpPr>
            <a:cxnSpLocks/>
          </p:cNvCxnSpPr>
          <p:nvPr/>
        </p:nvCxnSpPr>
        <p:spPr>
          <a:xfrm flipV="1">
            <a:off x="6358050" y="5040165"/>
            <a:ext cx="362669" cy="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C37BD63-A5DA-495D-80E8-000693555FB6}"/>
              </a:ext>
            </a:extLst>
          </p:cNvPr>
          <p:cNvCxnSpPr>
            <a:cxnSpLocks/>
          </p:cNvCxnSpPr>
          <p:nvPr/>
        </p:nvCxnSpPr>
        <p:spPr>
          <a:xfrm flipV="1">
            <a:off x="9480644" y="5028511"/>
            <a:ext cx="362669" cy="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4D3C3D56-34FC-422F-8509-5756ACC921E9}"/>
              </a:ext>
            </a:extLst>
          </p:cNvPr>
          <p:cNvSpPr txBox="1"/>
          <p:nvPr/>
        </p:nvSpPr>
        <p:spPr>
          <a:xfrm>
            <a:off x="9908221" y="4719207"/>
            <a:ext cx="1778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HSV</a:t>
            </a:r>
            <a:br>
              <a:rPr lang="de-DE" dirty="0"/>
            </a:br>
            <a:r>
              <a:rPr lang="de-DE" dirty="0" err="1"/>
              <a:t>Thresholding</a:t>
            </a:r>
            <a:r>
              <a:rPr lang="de-DE" dirty="0"/>
              <a:t>   ….</a:t>
            </a:r>
          </a:p>
        </p:txBody>
      </p:sp>
    </p:spTree>
    <p:extLst>
      <p:ext uri="{BB962C8B-B14F-4D97-AF65-F5344CB8AC3E}">
        <p14:creationId xmlns:p14="http://schemas.microsoft.com/office/powerpoint/2010/main" val="56168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ADC51-16A9-47B0-8D72-C056A071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Artificial</a:t>
            </a:r>
            <a:r>
              <a:rPr lang="de-DE" dirty="0"/>
              <a:t> Environment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F1F8B7-121E-46BB-A6B8-D4CA7088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2" y="2132492"/>
            <a:ext cx="2956816" cy="28272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19CA4E-4CA3-4440-8F72-1CDE95FB17AE}"/>
              </a:ext>
            </a:extLst>
          </p:cNvPr>
          <p:cNvSpPr txBox="1"/>
          <p:nvPr/>
        </p:nvSpPr>
        <p:spPr>
          <a:xfrm>
            <a:off x="995037" y="1565214"/>
            <a:ext cx="3916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Light Source: Multiple </a:t>
            </a:r>
            <a:r>
              <a:rPr lang="de-DE" dirty="0" err="1"/>
              <a:t>brightness</a:t>
            </a:r>
            <a:r>
              <a:rPr lang="de-DE" dirty="0"/>
              <a:t>-levels</a:t>
            </a:r>
          </a:p>
          <a:p>
            <a:r>
              <a:rPr lang="de-DE" dirty="0"/>
              <a:t>3 different light </a:t>
            </a:r>
            <a:r>
              <a:rPr lang="de-DE" dirty="0" err="1"/>
              <a:t>modes</a:t>
            </a:r>
            <a:r>
              <a:rPr lang="de-DE" dirty="0"/>
              <a:t> (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warm)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83528E8-54AE-4E20-A6F1-EE937BBF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36" y="5024970"/>
            <a:ext cx="3657792" cy="103700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FF37592-82B6-4FEE-88F0-216B1B58A00B}"/>
              </a:ext>
            </a:extLst>
          </p:cNvPr>
          <p:cNvGrpSpPr/>
          <p:nvPr/>
        </p:nvGrpSpPr>
        <p:grpSpPr>
          <a:xfrm>
            <a:off x="4795161" y="1048488"/>
            <a:ext cx="7260083" cy="4982932"/>
            <a:chOff x="-1302759" y="1577996"/>
            <a:chExt cx="7260083" cy="498293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B9F3736A-DBA6-4480-91B6-CE9F80507B78}"/>
                </a:ext>
              </a:extLst>
            </p:cNvPr>
            <p:cNvSpPr/>
            <p:nvPr/>
          </p:nvSpPr>
          <p:spPr>
            <a:xfrm>
              <a:off x="1688840" y="2332654"/>
              <a:ext cx="2276670" cy="2677885"/>
            </a:xfrm>
            <a:prstGeom prst="trapezoid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954E678-0CE0-48E2-A99B-733B02337FDA}"/>
                </a:ext>
              </a:extLst>
            </p:cNvPr>
            <p:cNvSpPr/>
            <p:nvPr/>
          </p:nvSpPr>
          <p:spPr>
            <a:xfrm>
              <a:off x="2565918" y="2127379"/>
              <a:ext cx="513184" cy="18661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20DE081-2017-4F70-93D3-49C154AE66DA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3079102" y="1968758"/>
              <a:ext cx="1362270" cy="251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5AE82AE-B3EB-48E9-B199-0263B39D3AA5}"/>
                </a:ext>
              </a:extLst>
            </p:cNvPr>
            <p:cNvSpPr txBox="1"/>
            <p:nvPr/>
          </p:nvSpPr>
          <p:spPr>
            <a:xfrm>
              <a:off x="4083671" y="1577996"/>
              <a:ext cx="1359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Raspberry Pi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CF78179-9CB1-46D9-B1B7-B6145E8585C5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822510" y="2313992"/>
              <a:ext cx="0" cy="4198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A0F0BE0-7C3E-4BC2-A8E3-9D0F0DFF8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9608" y="2980057"/>
              <a:ext cx="1293815" cy="211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EFF1272-AF23-4D7A-9EC5-DE0A24225249}"/>
                </a:ext>
              </a:extLst>
            </p:cNvPr>
            <p:cNvSpPr txBox="1"/>
            <p:nvPr/>
          </p:nvSpPr>
          <p:spPr>
            <a:xfrm>
              <a:off x="4441372" y="2567865"/>
              <a:ext cx="817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Bucket</a:t>
              </a:r>
              <a:endParaRPr lang="de-DE" dirty="0"/>
            </a:p>
          </p:txBody>
        </p:sp>
        <p:sp>
          <p:nvSpPr>
            <p:cNvPr id="20" name="Flussdiagramm: Daten 19">
              <a:extLst>
                <a:ext uri="{FF2B5EF4-FFF2-40B4-BE49-F238E27FC236}">
                  <a16:creationId xmlns:a16="http://schemas.microsoft.com/office/drawing/2014/main" id="{3D210E62-1E3E-4829-B35B-3F96D6A9E762}"/>
                </a:ext>
              </a:extLst>
            </p:cNvPr>
            <p:cNvSpPr/>
            <p:nvPr/>
          </p:nvSpPr>
          <p:spPr>
            <a:xfrm>
              <a:off x="728122" y="5175725"/>
              <a:ext cx="4264090" cy="662473"/>
            </a:xfrm>
            <a:prstGeom prst="flowChartInputOutpu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 descr="Videokamera mit einfarbiger Füllung">
              <a:extLst>
                <a:ext uri="{FF2B5EF4-FFF2-40B4-BE49-F238E27FC236}">
                  <a16:creationId xmlns:a16="http://schemas.microsoft.com/office/drawing/2014/main" id="{8E51251D-658A-4CB0-9A09-9B838B8F7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2558433" y="2643383"/>
              <a:ext cx="637301" cy="637301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03574DB4-1280-43DD-B6DA-8CAF3EFB1E49}"/>
                </a:ext>
              </a:extLst>
            </p:cNvPr>
            <p:cNvSpPr txBox="1"/>
            <p:nvPr/>
          </p:nvSpPr>
          <p:spPr>
            <a:xfrm>
              <a:off x="466825" y="2458717"/>
              <a:ext cx="9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Camera</a:t>
              </a:r>
              <a:endParaRPr lang="de-DE" dirty="0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FA85EE5F-71A7-4D54-B03E-1E81E57A6A94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933046" y="2800639"/>
              <a:ext cx="1625387" cy="1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6897736B-4D68-4A4B-AC6A-E0427414530B}"/>
                </a:ext>
              </a:extLst>
            </p:cNvPr>
            <p:cNvCxnSpPr>
              <a:cxnSpLocks/>
            </p:cNvCxnSpPr>
            <p:nvPr/>
          </p:nvCxnSpPr>
          <p:spPr>
            <a:xfrm>
              <a:off x="1520890" y="2178671"/>
              <a:ext cx="1236304" cy="345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8D31F81-F012-4C9E-B131-718EC98399D2}"/>
                </a:ext>
              </a:extLst>
            </p:cNvPr>
            <p:cNvSpPr txBox="1"/>
            <p:nvPr/>
          </p:nvSpPr>
          <p:spPr>
            <a:xfrm>
              <a:off x="448164" y="1845998"/>
              <a:ext cx="1372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Camera</a:t>
              </a:r>
              <a:r>
                <a:rPr lang="de-DE" dirty="0"/>
                <a:t>-Arm</a:t>
              </a:r>
            </a:p>
          </p:txBody>
        </p:sp>
        <p:sp>
          <p:nvSpPr>
            <p:cNvPr id="26" name="Würfel 25">
              <a:extLst>
                <a:ext uri="{FF2B5EF4-FFF2-40B4-BE49-F238E27FC236}">
                  <a16:creationId xmlns:a16="http://schemas.microsoft.com/office/drawing/2014/main" id="{E73736E5-EB61-40FC-9204-D9E97AC19F8A}"/>
                </a:ext>
              </a:extLst>
            </p:cNvPr>
            <p:cNvSpPr/>
            <p:nvPr/>
          </p:nvSpPr>
          <p:spPr>
            <a:xfrm>
              <a:off x="2444955" y="5206918"/>
              <a:ext cx="709127" cy="404035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Würfel 26">
              <a:extLst>
                <a:ext uri="{FF2B5EF4-FFF2-40B4-BE49-F238E27FC236}">
                  <a16:creationId xmlns:a16="http://schemas.microsoft.com/office/drawing/2014/main" id="{AE9D42ED-3A6A-448A-B1C3-D45FC68F9ADF}"/>
                </a:ext>
              </a:extLst>
            </p:cNvPr>
            <p:cNvSpPr/>
            <p:nvPr/>
          </p:nvSpPr>
          <p:spPr>
            <a:xfrm>
              <a:off x="3350024" y="5065140"/>
              <a:ext cx="482082" cy="4040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Würfel 27">
              <a:extLst>
                <a:ext uri="{FF2B5EF4-FFF2-40B4-BE49-F238E27FC236}">
                  <a16:creationId xmlns:a16="http://schemas.microsoft.com/office/drawing/2014/main" id="{ED3ED104-6EFB-494C-A29D-8E0368FF43CC}"/>
                </a:ext>
              </a:extLst>
            </p:cNvPr>
            <p:cNvSpPr/>
            <p:nvPr/>
          </p:nvSpPr>
          <p:spPr>
            <a:xfrm>
              <a:off x="1864902" y="5141705"/>
              <a:ext cx="482082" cy="404035"/>
            </a:xfrm>
            <a:prstGeom prst="cub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E55652A-E694-434F-AAAC-09454DFED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7294" y="5363937"/>
              <a:ext cx="792183" cy="8276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DEF7A70-15E0-4D93-BA0D-F4A18FD70416}"/>
                </a:ext>
              </a:extLst>
            </p:cNvPr>
            <p:cNvSpPr txBox="1"/>
            <p:nvPr/>
          </p:nvSpPr>
          <p:spPr>
            <a:xfrm>
              <a:off x="448164" y="6191596"/>
              <a:ext cx="1227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Lego Bricks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43D0E26-1BD9-48D9-A837-AB3FA5371172}"/>
                </a:ext>
              </a:extLst>
            </p:cNvPr>
            <p:cNvSpPr txBox="1"/>
            <p:nvPr/>
          </p:nvSpPr>
          <p:spPr>
            <a:xfrm>
              <a:off x="4516352" y="606723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Underground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44D98E0-6F70-41C5-8474-1E1B73937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0490" y="5861990"/>
              <a:ext cx="475863" cy="408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Kreis: nicht ausgefüllt 33">
              <a:extLst>
                <a:ext uri="{FF2B5EF4-FFF2-40B4-BE49-F238E27FC236}">
                  <a16:creationId xmlns:a16="http://schemas.microsoft.com/office/drawing/2014/main" id="{1078A63A-FFF7-49F1-811C-2D4BA2E9FD47}"/>
                </a:ext>
              </a:extLst>
            </p:cNvPr>
            <p:cNvSpPr/>
            <p:nvPr/>
          </p:nvSpPr>
          <p:spPr>
            <a:xfrm>
              <a:off x="1914328" y="3737787"/>
              <a:ext cx="1835024" cy="548225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4062F69-D547-4803-83A0-39D81B02EDC7}"/>
                </a:ext>
              </a:extLst>
            </p:cNvPr>
            <p:cNvCxnSpPr>
              <a:cxnSpLocks/>
            </p:cNvCxnSpPr>
            <p:nvPr/>
          </p:nvCxnSpPr>
          <p:spPr>
            <a:xfrm>
              <a:off x="191120" y="3671596"/>
              <a:ext cx="2258058" cy="158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10A1B56F-9E2D-4FC4-AEEC-4BF4A501F8BB}"/>
                </a:ext>
              </a:extLst>
            </p:cNvPr>
            <p:cNvSpPr txBox="1"/>
            <p:nvPr/>
          </p:nvSpPr>
          <p:spPr>
            <a:xfrm>
              <a:off x="-1302759" y="3265949"/>
              <a:ext cx="223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Light-Source: Led-ring</a:t>
              </a:r>
            </a:p>
          </p:txBody>
        </p:sp>
      </p:grp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801AD09-34A9-4209-A369-72EAA97BB10C}"/>
              </a:ext>
            </a:extLst>
          </p:cNvPr>
          <p:cNvCxnSpPr>
            <a:cxnSpLocks/>
          </p:cNvCxnSpPr>
          <p:nvPr/>
        </p:nvCxnSpPr>
        <p:spPr>
          <a:xfrm flipH="1">
            <a:off x="7337432" y="4977453"/>
            <a:ext cx="1385417" cy="684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2653941-06B7-4650-A3EC-54746C6112A3}"/>
              </a:ext>
            </a:extLst>
          </p:cNvPr>
          <p:cNvCxnSpPr>
            <a:cxnSpLocks/>
          </p:cNvCxnSpPr>
          <p:nvPr/>
        </p:nvCxnSpPr>
        <p:spPr>
          <a:xfrm flipH="1">
            <a:off x="7335215" y="4787537"/>
            <a:ext cx="2268134" cy="874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56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ADD43-54EC-4D66-85FE-B71162F1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Multiclass Object Classification on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4E558-3124-4BA0-9C13-3A296C83A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29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C561-29F8-4E4A-BDFB-35E36D00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AA02-7302-42AD-BC23-E4850FB50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b="1" dirty="0">
                <a:effectLst/>
              </a:rPr>
              <a:t>Goal:</a:t>
            </a:r>
            <a:r>
              <a:rPr lang="en-GB" sz="1800" dirty="0">
                <a:effectLst/>
              </a:rPr>
              <a:t> find patterns in input data and map this input data to a certain class</a:t>
            </a:r>
          </a:p>
          <a:p>
            <a:r>
              <a:rPr lang="en-GB" sz="1800" b="1" dirty="0" err="1"/>
              <a:t>Prerequesite</a:t>
            </a:r>
            <a:r>
              <a:rPr lang="en-GB" sz="1800" b="1" dirty="0"/>
              <a:t>:</a:t>
            </a:r>
            <a:r>
              <a:rPr lang="en-GB" sz="1800" dirty="0"/>
              <a:t> </a:t>
            </a:r>
            <a:r>
              <a:rPr lang="en-GB" sz="1800" dirty="0">
                <a:effectLst/>
              </a:rPr>
              <a:t>enough </a:t>
            </a:r>
            <a:r>
              <a:rPr lang="en-GB" sz="1800" dirty="0" err="1">
                <a:effectLst/>
              </a:rPr>
              <a:t>labeled</a:t>
            </a:r>
            <a:r>
              <a:rPr lang="en-GB" sz="1800" dirty="0">
                <a:effectLst/>
              </a:rPr>
              <a:t> data in order to approximate to learn a </a:t>
            </a:r>
            <a:r>
              <a:rPr lang="en-GB" sz="1800" dirty="0"/>
              <a:t>good mapping from input data to a certain class</a:t>
            </a:r>
          </a:p>
          <a:p>
            <a:endParaRPr lang="en-GB" sz="1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053B2F9-EFE7-454E-BA48-B22AD53D6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18"/>
          <a:stretch/>
        </p:blipFill>
        <p:spPr>
          <a:xfrm>
            <a:off x="838200" y="3350102"/>
            <a:ext cx="5200885" cy="2389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9B81B-56CA-4C91-B519-3B95CB044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1"/>
          <a:stretch/>
        </p:blipFill>
        <p:spPr>
          <a:xfrm>
            <a:off x="6152917" y="3350102"/>
            <a:ext cx="5686427" cy="2683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304EAF-EAFF-4D2C-A2D4-5614639794D5}"/>
              </a:ext>
            </a:extLst>
          </p:cNvPr>
          <p:cNvSpPr txBox="1"/>
          <p:nvPr/>
        </p:nvSpPr>
        <p:spPr>
          <a:xfrm>
            <a:off x="2802153" y="6123543"/>
            <a:ext cx="127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Labled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EADEF-1B32-4BCB-B60A-3C3ABFCD090F}"/>
              </a:ext>
            </a:extLst>
          </p:cNvPr>
          <p:cNvSpPr txBox="1"/>
          <p:nvPr/>
        </p:nvSpPr>
        <p:spPr>
          <a:xfrm>
            <a:off x="7823982" y="6176963"/>
            <a:ext cx="234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and </a:t>
            </a:r>
            <a:r>
              <a:rPr lang="de-DE" dirty="0" err="1"/>
              <a:t>prediction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3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75A3-1D64-49DF-A887-C139BE61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Convolutional Neural Networks - Overview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3756DF-1037-4BE1-B26A-305625FA2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224" y="2123440"/>
            <a:ext cx="5102351" cy="3785419"/>
          </a:xfrm>
        </p:spPr>
        <p:txBody>
          <a:bodyPr vert="horz" lIns="91440" tIns="45720" rIns="91440" bIns="45720" rtlCol="0">
            <a:noAutofit/>
          </a:bodyPr>
          <a:lstStyle/>
          <a:p>
            <a:endParaRPr lang="en-US" sz="1800" b="0" i="0" u="none" strike="noStrike" baseline="0" dirty="0"/>
          </a:p>
          <a:p>
            <a:r>
              <a:rPr lang="en-US" sz="1800" b="0" i="0" u="none" strike="noStrike" baseline="0" dirty="0"/>
              <a:t>CNNs are neural networks which contain layers that extract features automatically from raw image data (latent structures not seen/difficult to be designed by humans)</a:t>
            </a:r>
          </a:p>
          <a:p>
            <a:r>
              <a:rPr lang="en-US" sz="1800" dirty="0"/>
              <a:t>Those features can then be used </a:t>
            </a:r>
            <a:r>
              <a:rPr lang="en-US" sz="1800" b="0" i="0" u="none" strike="noStrike" baseline="0" dirty="0"/>
              <a:t>to solve ML tasks (e.g. classification)</a:t>
            </a:r>
          </a:p>
          <a:p>
            <a:endParaRPr lang="en-US" sz="1800" dirty="0"/>
          </a:p>
          <a:p>
            <a:r>
              <a:rPr lang="en-US" sz="1800" b="1" dirty="0"/>
              <a:t>Prerequisites</a:t>
            </a:r>
            <a:r>
              <a:rPr lang="en-US" sz="1800" dirty="0"/>
              <a:t>: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n</a:t>
            </a:r>
            <a:r>
              <a:rPr lang="en-US" sz="1800" b="0" i="0" u="none" strike="noStrike" baseline="0" dirty="0"/>
              <a:t>eeds large amounts of labelled training data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n</a:t>
            </a:r>
            <a:r>
              <a:rPr lang="en-US" sz="1800" b="0" i="0" u="none" strike="noStrike" baseline="0" dirty="0"/>
              <a:t>eeds massive computational resources (e.g. GPUs)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326DE26-FD07-40C4-ACD7-3AFC37E2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03" y="3721608"/>
            <a:ext cx="3614903" cy="2322576"/>
          </a:xfrm>
          <a:prstGeom prst="rect">
            <a:avLst/>
          </a:prstGeom>
        </p:spPr>
      </p:pic>
      <p:pic>
        <p:nvPicPr>
          <p:cNvPr id="22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547FC46-A4E3-4519-861C-01BBC8B4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935" y="904571"/>
            <a:ext cx="4206240" cy="19033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100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AB1C03-54B6-471E-A88B-E3CF5CD72294}"/>
              </a:ext>
            </a:extLst>
          </p:cNvPr>
          <p:cNvSpPr/>
          <p:nvPr/>
        </p:nvSpPr>
        <p:spPr>
          <a:xfrm>
            <a:off x="0" y="0"/>
            <a:ext cx="8307754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C2A16-FC86-4CC5-90E1-5E347E5A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5" y="732525"/>
            <a:ext cx="7256463" cy="2560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8E262-8DDE-49B2-8EE6-EF500E9D4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166" y="447040"/>
            <a:ext cx="3690889" cy="2515069"/>
          </a:xfrm>
        </p:spPr>
        <p:txBody>
          <a:bodyPr anchor="ctr">
            <a:normAutofit/>
          </a:bodyPr>
          <a:lstStyle/>
          <a:p>
            <a:r>
              <a:rPr lang="de-DE" sz="3700" dirty="0" err="1">
                <a:solidFill>
                  <a:schemeClr val="bg1"/>
                </a:solidFill>
              </a:rPr>
              <a:t>Convolutional</a:t>
            </a:r>
            <a:r>
              <a:rPr lang="de-DE" sz="3700" dirty="0">
                <a:solidFill>
                  <a:schemeClr val="bg1"/>
                </a:solidFill>
              </a:rPr>
              <a:t> </a:t>
            </a:r>
            <a:r>
              <a:rPr lang="de-DE" sz="3700" dirty="0" err="1">
                <a:solidFill>
                  <a:schemeClr val="bg1"/>
                </a:solidFill>
              </a:rPr>
              <a:t>Neural</a:t>
            </a:r>
            <a:r>
              <a:rPr lang="de-DE" sz="3700" dirty="0">
                <a:solidFill>
                  <a:schemeClr val="bg1"/>
                </a:solidFill>
              </a:rPr>
              <a:t> Networks - </a:t>
            </a:r>
            <a:r>
              <a:rPr lang="de-DE" sz="3700" dirty="0" err="1">
                <a:solidFill>
                  <a:schemeClr val="bg1"/>
                </a:solidFill>
              </a:rPr>
              <a:t>Example</a:t>
            </a:r>
            <a:endParaRPr lang="en-GB" sz="37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45E0B-F9EB-4BB3-954E-038D70A85CA9}"/>
              </a:ext>
            </a:extLst>
          </p:cNvPr>
          <p:cNvGrpSpPr/>
          <p:nvPr/>
        </p:nvGrpSpPr>
        <p:grpSpPr>
          <a:xfrm>
            <a:off x="525645" y="3656356"/>
            <a:ext cx="7256463" cy="2603163"/>
            <a:chOff x="525645" y="3656356"/>
            <a:chExt cx="7256463" cy="26031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8B8EB1-5D01-40F2-AAB9-98850FCE0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855" y="4025688"/>
              <a:ext cx="2795588" cy="15875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20D263-B149-40EB-9223-1A2D555B9068}"/>
                </a:ext>
              </a:extLst>
            </p:cNvPr>
            <p:cNvGrpSpPr/>
            <p:nvPr/>
          </p:nvGrpSpPr>
          <p:grpSpPr>
            <a:xfrm>
              <a:off x="525645" y="3656356"/>
              <a:ext cx="7256463" cy="2603163"/>
              <a:chOff x="407762" y="4018030"/>
              <a:chExt cx="7256463" cy="26031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045A68-D7DD-4878-B19F-63EEDEBA63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3069"/>
              <a:stretch/>
            </p:blipFill>
            <p:spPr>
              <a:xfrm>
                <a:off x="3487738" y="4387362"/>
                <a:ext cx="4176487" cy="134764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FD5E54-C70F-4C6E-BD29-D343177EE197}"/>
                  </a:ext>
                </a:extLst>
              </p:cNvPr>
              <p:cNvSpPr txBox="1"/>
              <p:nvPr/>
            </p:nvSpPr>
            <p:spPr>
              <a:xfrm>
                <a:off x="3487738" y="5974862"/>
                <a:ext cx="4138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olidFill>
                      <a:schemeClr val="bg1"/>
                    </a:solidFill>
                  </a:rPr>
                  <a:t>reduce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input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size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olidFill>
                      <a:schemeClr val="bg1"/>
                    </a:solidFill>
                  </a:rPr>
                  <a:t>Preserving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most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important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information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84F9D0-A4B2-4071-A26A-5B4DD3752E42}"/>
                  </a:ext>
                </a:extLst>
              </p:cNvPr>
              <p:cNvSpPr txBox="1"/>
              <p:nvPr/>
            </p:nvSpPr>
            <p:spPr>
              <a:xfrm>
                <a:off x="407762" y="4018030"/>
                <a:ext cx="2246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>
                    <a:solidFill>
                      <a:schemeClr val="bg1"/>
                    </a:solidFill>
                  </a:rPr>
                  <a:t>Convolution</a:t>
                </a:r>
                <a:r>
                  <a:rPr lang="de-DE" b="1" dirty="0">
                    <a:solidFill>
                      <a:schemeClr val="bg1"/>
                    </a:solidFill>
                  </a:rPr>
                  <a:t> (Kernels)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6F879E-EEEE-446D-9627-55B5D282A9FC}"/>
                  </a:ext>
                </a:extLst>
              </p:cNvPr>
              <p:cNvSpPr txBox="1"/>
              <p:nvPr/>
            </p:nvSpPr>
            <p:spPr>
              <a:xfrm>
                <a:off x="3487738" y="4018030"/>
                <a:ext cx="895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Pooling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7BF23-8329-4214-B665-B3C055993829}"/>
                </a:ext>
              </a:extLst>
            </p:cNvPr>
            <p:cNvSpPr txBox="1"/>
            <p:nvPr/>
          </p:nvSpPr>
          <p:spPr>
            <a:xfrm>
              <a:off x="525645" y="5663988"/>
              <a:ext cx="2140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bg1"/>
                  </a:solidFill>
                </a:rPr>
                <a:t>e.g. </a:t>
              </a:r>
              <a:r>
                <a:rPr lang="de-DE" dirty="0" err="1">
                  <a:solidFill>
                    <a:schemeClr val="bg1"/>
                  </a:solidFill>
                </a:rPr>
                <a:t>to</a:t>
              </a:r>
              <a:r>
                <a:rPr lang="de-DE" dirty="0">
                  <a:solidFill>
                    <a:schemeClr val="bg1"/>
                  </a:solidFill>
                </a:rPr>
                <a:t> find </a:t>
              </a:r>
              <a:r>
                <a:rPr lang="de-DE" dirty="0" err="1">
                  <a:solidFill>
                    <a:schemeClr val="bg1"/>
                  </a:solidFill>
                </a:rPr>
                <a:t>edges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62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808</Words>
  <Application>Microsoft Office PowerPoint</Application>
  <PresentationFormat>Breitbild</PresentationFormat>
  <Paragraphs>122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Industrial Computer Vision Detection, Identification and Tracking of Lego Bricks</vt:lpstr>
      <vt:lpstr>Overview</vt:lpstr>
      <vt:lpstr>Camera Calibration</vt:lpstr>
      <vt:lpstr>Preprocessing, Segmentation, Postprocessing</vt:lpstr>
      <vt:lpstr>Artificial Environment</vt:lpstr>
      <vt:lpstr>Multiclass Object Classification on images</vt:lpstr>
      <vt:lpstr>Supervised Machine Learning</vt:lpstr>
      <vt:lpstr>Convolutional Neural Networks - Overview</vt:lpstr>
      <vt:lpstr>Convolutional Neural Networks - Example</vt:lpstr>
      <vt:lpstr>Data Generation</vt:lpstr>
      <vt:lpstr>PowerPoint-Präsentation</vt:lpstr>
      <vt:lpstr>PowerPoint-Präsentation</vt:lpstr>
      <vt:lpstr>Training the model on GPU (Google Colab)</vt:lpstr>
      <vt:lpstr>Example predictions</vt:lpstr>
      <vt:lpstr>Deployment on RaspberryPi</vt:lpstr>
      <vt:lpstr>Multi object tracking in videos</vt:lpstr>
      <vt:lpstr>Live demo – video stream</vt:lpstr>
      <vt:lpstr>Live demo – final overview</vt:lpstr>
      <vt:lpstr>Possible improvements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hok34023</dc:creator>
  <cp:lastModifiedBy>Pascal Hövel</cp:lastModifiedBy>
  <cp:revision>57</cp:revision>
  <dcterms:created xsi:type="dcterms:W3CDTF">2021-06-19T09:25:04Z</dcterms:created>
  <dcterms:modified xsi:type="dcterms:W3CDTF">2021-06-20T22:48:29Z</dcterms:modified>
</cp:coreProperties>
</file>